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FBD4C-20C4-4E8E-BD1E-A87FA4E22B85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F3BB2-06AB-469A-8D46-2470D801D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F3BB2-06AB-469A-8D46-2470D801D54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ytimg.com/vi/mCfBt162GaU/maxresdefault.jpg"/>
          <p:cNvPicPr>
            <a:picLocks noChangeAspect="1" noChangeArrowheads="1"/>
          </p:cNvPicPr>
          <p:nvPr/>
        </p:nvPicPr>
        <p:blipFill>
          <a:blip r:embed="rId3" cstate="print"/>
          <a:srcRect l="14073" t="5750" r="17728"/>
          <a:stretch>
            <a:fillRect/>
          </a:stretch>
        </p:blipFill>
        <p:spPr bwMode="auto">
          <a:xfrm>
            <a:off x="0" y="0"/>
            <a:ext cx="4536504" cy="354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sad-dacha-ogorod.com/imgSt/146160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44624"/>
            <a:ext cx="468051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vvinograd.ru/wp-content/uploads/2016/04/glazok3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0"/>
            <a:ext cx="320384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eurowine.com.ua/sites/default/files/eurowine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149080"/>
            <a:ext cx="5184576" cy="267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3429000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Лекция 2. </a:t>
            </a:r>
            <a:r>
              <a:rPr lang="ru-RU" sz="2000" b="1" dirty="0" smtClean="0">
                <a:solidFill>
                  <a:srgbClr val="002060"/>
                </a:solidFill>
              </a:rPr>
              <a:t>ОНТОГЕНЕЗ ВИНОГРАДНОГО РАСТЕНИЯ И ГОДИЧНЫЙ ЦИКЛ РАЗВИТИЯ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484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 </a:t>
            </a:r>
            <a:r>
              <a:rPr lang="ru-RU" dirty="0" smtClean="0">
                <a:solidFill>
                  <a:srgbClr val="002060"/>
                </a:solidFill>
              </a:rPr>
              <a:t>процессе онтогенеза виноградное растение ежегодно проходит годичный (малый) цикл – это совокупность морфологических, анатомических, физиологических и биохимических изменений и процессов, связанных с сезонными изменениями в течение года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При </a:t>
            </a:r>
            <a:r>
              <a:rPr lang="ru-RU" dirty="0" smtClean="0">
                <a:solidFill>
                  <a:srgbClr val="002060"/>
                </a:solidFill>
              </a:rPr>
              <a:t>развитии виноградного растения в малом цикле наряду с внешними изменениями в строении растения, происходят сложнейшие процессы перестройки анатомии, физиологии, биохимии, вступления растения в покой и выхода из него, старения и обновления и т.д.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41682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В годовом цикле винограда наблюдается 2 периода: вегетационный период и период покоя.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://olegnorin.com/blog/wp-content/uploads/2015/02/%D0%BE%D1%81%D1%82%D0%BE%D1%80%D0%BE%D0%B6%D0%BD%D0%BE-%D0%B2%D0%BE%D1%81%D0%BA.%D0%B7%D0%BD%D0%B0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68152" cy="2316738"/>
          </a:xfrm>
          <a:prstGeom prst="rect">
            <a:avLst/>
          </a:prstGeom>
          <a:noFill/>
        </p:spPr>
      </p:pic>
      <p:pic>
        <p:nvPicPr>
          <p:cNvPr id="14338" name="Picture 2" descr="https://bewm.ru/images/top-slider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528169" cy="267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orchardo.ru/wp-content/uploads/2012/10/obrezhte-vinograd-na-zimu-3-615x460.jpg"/>
          <p:cNvPicPr>
            <a:picLocks noChangeAspect="1" noChangeArrowheads="1"/>
          </p:cNvPicPr>
          <p:nvPr/>
        </p:nvPicPr>
        <p:blipFill>
          <a:blip r:embed="rId4" cstate="print"/>
          <a:srcRect l="3688" r="45913" b="3036"/>
          <a:stretch>
            <a:fillRect/>
          </a:stretch>
        </p:blipFill>
        <p:spPr bwMode="auto">
          <a:xfrm>
            <a:off x="5868144" y="1412776"/>
            <a:ext cx="2160240" cy="310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vinogradna.ru/wp-content/uploads/2013/01/zimoi-vinogra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035" y="4437112"/>
            <a:ext cx="4857965" cy="2420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u="sng" dirty="0" smtClean="0">
                <a:solidFill>
                  <a:srgbClr val="002060"/>
                </a:solidFill>
              </a:rPr>
              <a:t>Период покоя делится на 3 фазы: </a:t>
            </a:r>
            <a:r>
              <a:rPr lang="ru-RU" dirty="0" smtClean="0">
                <a:solidFill>
                  <a:srgbClr val="002060"/>
                </a:solidFill>
              </a:rPr>
              <a:t>условного (предварительного покоя), органического глубокого покоя и зимнего (вынужденного) покоя.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Календарные </a:t>
            </a:r>
            <a:r>
              <a:rPr lang="ru-RU" dirty="0" smtClean="0">
                <a:solidFill>
                  <a:srgbClr val="002060"/>
                </a:solidFill>
              </a:rPr>
              <a:t>сроки пребывания виноградного растения в периоде покоя делятся с октября по апрель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2621518"/>
            <a:ext cx="396044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1 фаза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условного или подготовительного покоя.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Начинается с момента приостановления pocтa и сформированных однолетних побегов, которые приобретают в этой фазе почки глазков, при нормальных погодных условиях, не развиваются.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3315" name="Picture 3" descr="https://i.ytimg.com/vi/Lom5iy0wLC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688" y="2708920"/>
            <a:ext cx="497081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 descr="Картинки по запросу виноградный с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548680"/>
            <a:ext cx="878497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u="sng" dirty="0" smtClean="0">
                <a:solidFill>
                  <a:srgbClr val="002060"/>
                </a:solidFill>
              </a:rPr>
              <a:t>2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</a:rPr>
              <a:t>фаза </a:t>
            </a:r>
            <a:r>
              <a:rPr lang="ru-RU" u="sng" dirty="0" smtClean="0">
                <a:solidFill>
                  <a:srgbClr val="002060"/>
                </a:solidFill>
              </a:rPr>
              <a:t>органического глубокого покоя. </a:t>
            </a:r>
            <a:r>
              <a:rPr lang="ru-RU" dirty="0" smtClean="0">
                <a:solidFill>
                  <a:srgbClr val="002060"/>
                </a:solidFill>
              </a:rPr>
              <a:t>В этой фазе почки не прорастают. Начинается глубокий покой в сентябре-октябре. Длится 1,5-2 месяца. В этой фазе растения приспосабливаются к условиям перезимовки. Почки разных узлов вступают в эту фазу в разное время: раньше, в состояние глубокого покоя вступают почки нижних узлов.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Наибольшую </a:t>
            </a:r>
            <a:r>
              <a:rPr lang="ru-RU" dirty="0" smtClean="0">
                <a:solidFill>
                  <a:srgbClr val="002060"/>
                </a:solidFill>
              </a:rPr>
              <a:t>продолжительность состояния глубокого покоя имеют почки у сортов западноевропейской группы и бассейна Черного моря (</a:t>
            </a:r>
            <a:r>
              <a:rPr lang="ru-RU" dirty="0" err="1" smtClean="0">
                <a:solidFill>
                  <a:srgbClr val="002060"/>
                </a:solidFill>
              </a:rPr>
              <a:t>Ркацители</a:t>
            </a:r>
            <a:r>
              <a:rPr lang="ru-RU" dirty="0" smtClean="0">
                <a:solidFill>
                  <a:srgbClr val="002060"/>
                </a:solidFill>
              </a:rPr>
              <a:t>, Каберне, </a:t>
            </a:r>
            <a:r>
              <a:rPr lang="ru-RU" dirty="0" err="1" smtClean="0">
                <a:solidFill>
                  <a:srgbClr val="002060"/>
                </a:solidFill>
              </a:rPr>
              <a:t>Совиньон</a:t>
            </a:r>
            <a:r>
              <a:rPr lang="ru-RU" dirty="0" smtClean="0">
                <a:solidFill>
                  <a:srgbClr val="002060"/>
                </a:solidFill>
              </a:rPr>
              <a:t>). 	Наименьшую </a:t>
            </a:r>
            <a:r>
              <a:rPr lang="ru-RU" dirty="0" smtClean="0">
                <a:solidFill>
                  <a:srgbClr val="002060"/>
                </a:solidFill>
              </a:rPr>
              <a:t>продолжительность имеют сорта восточной группы. Это столовые и столово-изюмные </a:t>
            </a:r>
            <a:r>
              <a:rPr lang="ru-RU" dirty="0" err="1" smtClean="0">
                <a:solidFill>
                  <a:srgbClr val="002060"/>
                </a:solidFill>
              </a:rPr>
              <a:t>Нимранг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Карабурну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s://encrypted-tbn2.gstatic.com/images?q=tbn:ANd9GcS5hYY6ps7Gmz3tfvU9t4MHozfpZkr1QPtHokvb8qjJZFauvc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365104"/>
            <a:ext cx="332814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img-fotki.yandex.ru/get/9103/160245671.3e/0_dce6c_8473bd6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96" y="4347102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66562"/>
            <a:ext cx="864096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u="sng" dirty="0" smtClean="0">
                <a:solidFill>
                  <a:srgbClr val="002060"/>
                </a:solidFill>
              </a:rPr>
              <a:t>3 </a:t>
            </a:r>
            <a:r>
              <a:rPr lang="ru-RU" b="1" u="sng" dirty="0" smtClean="0">
                <a:solidFill>
                  <a:srgbClr val="002060"/>
                </a:solidFill>
              </a:rPr>
              <a:t>фаза </a:t>
            </a:r>
            <a:r>
              <a:rPr lang="ru-RU" u="sng" dirty="0" smtClean="0">
                <a:solidFill>
                  <a:srgbClr val="002060"/>
                </a:solidFill>
              </a:rPr>
              <a:t>зимнего (вынужденного покоя)</a:t>
            </a:r>
            <a:r>
              <a:rPr lang="ru-RU" dirty="0" smtClean="0">
                <a:solidFill>
                  <a:srgbClr val="002060"/>
                </a:solidFill>
              </a:rPr>
              <a:t> обусловлена отсутствием благоприятных внешних условий. Вынужденный покой может длиться 3-4 месяца и более, с ноября по март. Корни виноградного растения не имеют периода покоя и в течение всей зимы проходят многие физиологические процессы – дыхание, транспирация и др.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14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gex.su/wp-content/uploads/2016/01/IMG_9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motto.net.ua/old_site/img/winter/1324219077_E2E8EDEEE3F0E0E4EDE8EAE820E7E8ECEE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666" y="3789040"/>
            <a:ext cx="4910334" cy="306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11103"/>
            <a:ext cx="89644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Период </a:t>
            </a:r>
            <a:r>
              <a:rPr lang="ru-RU" b="1" dirty="0" smtClean="0">
                <a:solidFill>
                  <a:srgbClr val="002060"/>
                </a:solidFill>
              </a:rPr>
              <a:t>вегетации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Вегетационным </a:t>
            </a:r>
            <a:r>
              <a:rPr lang="ru-RU" dirty="0" smtClean="0">
                <a:solidFill>
                  <a:srgbClr val="002060"/>
                </a:solidFill>
              </a:rPr>
              <a:t>называется период, в течение которого проявляются активные процессы жизнедеятельности куста – рост, развитие, плодоношение и т.д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15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hq-oboi.ru/photo/vinogradnik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1921650"/>
            <a:ext cx="4139952" cy="258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dic.academic.ru/pictures/wiki/files/82/Robert_Young_Vineyards.jpg"/>
          <p:cNvPicPr>
            <a:picLocks noChangeAspect="1" noChangeArrowheads="1"/>
          </p:cNvPicPr>
          <p:nvPr/>
        </p:nvPicPr>
        <p:blipFill>
          <a:blip r:embed="rId3" cstate="print"/>
          <a:srcRect t="33333"/>
          <a:stretch>
            <a:fillRect/>
          </a:stretch>
        </p:blipFill>
        <p:spPr bwMode="auto">
          <a:xfrm>
            <a:off x="1763688" y="4379404"/>
            <a:ext cx="5616624" cy="247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www.krestianin.ru/sites/default/files/title_image/2015-04/vinogradnik-v-yat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2"/>
            <a:ext cx="400626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12968" cy="341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Период вегетации делят на 6 фаз: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i="1" u="sng" dirty="0" smtClean="0">
                <a:solidFill>
                  <a:srgbClr val="002060"/>
                </a:solidFill>
              </a:rPr>
              <a:t>1 </a:t>
            </a:r>
            <a:r>
              <a:rPr lang="ru-RU" b="1" i="1" u="sng" dirty="0" smtClean="0">
                <a:solidFill>
                  <a:srgbClr val="002060"/>
                </a:solidFill>
              </a:rPr>
              <a:t>фаза – </a:t>
            </a:r>
            <a:r>
              <a:rPr lang="ru-RU" b="1" i="1" u="sng" dirty="0" err="1" smtClean="0">
                <a:solidFill>
                  <a:srgbClr val="002060"/>
                </a:solidFill>
              </a:rPr>
              <a:t>сокодвижение</a:t>
            </a:r>
            <a:r>
              <a:rPr lang="ru-RU" b="1" i="1" u="sng" dirty="0" smtClean="0">
                <a:solidFill>
                  <a:srgbClr val="002060"/>
                </a:solidFill>
              </a:rPr>
              <a:t> (плач винограда)</a:t>
            </a:r>
            <a:r>
              <a:rPr lang="ru-RU" dirty="0" smtClean="0">
                <a:solidFill>
                  <a:srgbClr val="002060"/>
                </a:solidFill>
              </a:rPr>
              <a:t>, наступает в период набухания глазков. Время наступления этой фазы зависит от температуры, влажности почвы и состояния растения, а также от сорта, подвоя и других факторов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Это </a:t>
            </a:r>
            <a:r>
              <a:rPr lang="ru-RU" dirty="0" smtClean="0">
                <a:solidFill>
                  <a:srgbClr val="002060"/>
                </a:solidFill>
              </a:rPr>
              <a:t>прозрачная жидкость, обильно вытекающая из всех порезов плодовых побегов и многолетних частей. Рукава и побеги в этой фазе становятся упругими и гибкими. В этот период проводят прививку.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16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dacha-vprok.ru/wp-content/uploads/2014/04/sokodvizenie_vinogra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402306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vinogradnik.by/wp-content/uploads/2015/07/00081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55888"/>
            <a:ext cx="3966220" cy="290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79512" y="615155"/>
            <a:ext cx="8784976" cy="29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i="1" u="sng" dirty="0" smtClean="0">
                <a:solidFill>
                  <a:srgbClr val="002060"/>
                </a:solidFill>
              </a:rPr>
              <a:t>2 </a:t>
            </a:r>
            <a:r>
              <a:rPr lang="ru-RU" b="1" i="1" u="sng" dirty="0" smtClean="0">
                <a:solidFill>
                  <a:srgbClr val="002060"/>
                </a:solidFill>
              </a:rPr>
              <a:t>фаза – рост побегов и соцветий. </a:t>
            </a:r>
            <a:r>
              <a:rPr lang="ru-RU" dirty="0" smtClean="0">
                <a:solidFill>
                  <a:srgbClr val="002060"/>
                </a:solidFill>
              </a:rPr>
              <a:t>Начинается с начала распускания почек и длится до начала цветения.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Распускание </a:t>
            </a:r>
            <a:r>
              <a:rPr lang="ru-RU" dirty="0" smtClean="0">
                <a:solidFill>
                  <a:srgbClr val="002060"/>
                </a:solidFill>
              </a:rPr>
              <a:t>почек винограда наступает во второй половине апреля – начале мая, в зависимости от условий года. В южных районах виноградарства почки распускаются в конце марта – первой половине апреля.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После </a:t>
            </a:r>
            <a:r>
              <a:rPr lang="ru-RU" dirty="0" smtClean="0">
                <a:solidFill>
                  <a:srgbClr val="002060"/>
                </a:solidFill>
              </a:rPr>
              <a:t>распускания почек, рост побегов сначала идет медленно, затем нарастает и достигает максимума перед цветением.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007" name="AutoShape 23" descr="data:image/jpeg;base64,/9j/4AAQSkZJRgABAQAAAQABAAD/2wCEAAkGBxMTEhUTEhIWFhUXGB4aFxgYGBceIBsfGx0fGx0YHhcYHSggGBolHhcXITEhJSkrLi4uFx8zODMtNygtLisBCgoKDg0OGxAQGy8lICYvLS0vLS0tLS0vLS0tLS0tLS0tNS0tLS0tLS0tLS0tLS0tLS0tLS0tLS0tLS0tLS0tLf/AABEIALcBEwMBIgACEQEDEQH/xAAcAAACAgMBAQAAAAAAAAAAAAAFBgMEAAIHAQj/xABKEAABAwIEAwUFBQUFBgQHAAABAgMRACEEBRIxQVFhBhMicYEykaGxwQcjUtHwFEJicuEVM4KiwkNTkrKz8SQ0c+IWJWODk6PS/8QAGgEAAgMBAQAAAAAAAAAAAAAAAgMBBAUABv/EADIRAAICAQMCAwYGAgMBAAAAAAECABEDEiExBEETIlEUMmFxscEFQoGR0fBSoSPh8dL/2gAMAwEAAhEDEQA/AIsqw4TIAKSKmY1BelRsaLOZYtp0yOlbYHCJW9KzYbV4d+rKsSe31kUDtDDRYSzeBa87zSaMOHsQGm9IKzYmw+ANM/aPBtlFtxtFAuzqS3iUOSkBIUTqVpERET61e6Lqh1ChiKhHDqIAljH4D9mCQ5rknSChGq/oqgJIUNSNZAN9bZSJHDchWxtM8xern2hPJfU2UuoSlCiYSQqdv3ZAtHxoR9nmFSHn5USnRsRAnVYxJAMVffw0UsB9YeboMqpqK1O7ZYsqZbUYlSEm3UbRwFeZlhQ42pBMT+c0oYDtm1hw2y6CEiRqGyUxawv0p1LoUkKSQQRII4g0g6Wxn5RYIIgVGX4Vsaim0aTOpXwEwTSR2zznDKew/cvJKUSgjxQCSI3EcLmulqypC0iVKF9Vo5ERttfzsKTM3+zTBnUtbuJKiSSrWkf8qAIpuLpFx4wx5r7SavaTJcAbEjhWzGep7vu5uLdY5VVdzBsI07xaTuYtJ60KyllLj5cI8LY1K+g9TQM6BbbeohVJNQviVIQoNlI/GqfxHb1Aq6czQreB5c69ZwyVgqJBUbn1paz/AACkqHdm5MAedTjxnGNZ5O5ku66aEv5+33okKkxvNAMPgliImQd/68KYGWktABahPGbma9xLxVZJ29/n0peXMoGqotU35gVzKXFHU+8AkX3KiPSrbGBwyLpR3iua7/5dvhUrbKr2Pr+dQvO6QCgAEC5PEkfT6UrBn1+UCP8ADZ9hCjOH2Kz5D+lLPabPNa+4aV4RIctuQRYH0M1qrtWtDo1JSUQAU7G25CuHlS2yQVqI4kn3mavJgblpK4qNGHcqy9b6tKTpSPaVy6edMOJwTLDSUpQlSioeJVyq8m/ptWdlnUjDqIMFCiVfQ+6rCMSvEKD67pE93qF+U9Basbqc51MCSFU1Xr8zGhdO/YTMKzplSvaVv0HKtcYyFzwVtP8AT1qzWhIrKGZ9Wq94pmLGzD+Hu2k7SNhw6VHMKH6/XGhLGZd2lRgq9m07AHxEdYMx0ot3gWnUg6gdiOhg/EVtZmXqOkNc1/sQgZOh2pmjO9UiNAlZilrNs7dhSZAB5b++sfp+gzOfSTqEdSgUCzvKcKQVLZRqgwR4VHoCINKeFzx5BTCyY4HaiozIuK1rPkOA8q0V/DMiODe3wnaiOIl43LlB1aG2lkA28JO/lUK8pfkDuFydvD+op7exileyLVZwuISRCt62UvgyuyVOXOwmyhB4zb51oNHeoSpQ3BI6T+VP3aDI8M8Cs2UAbjj5ikYZUgDUEAdeVS7flhoimt5mbBjvl9w26puYSoFEGLGJvEzWUXyrKsEWkl3CuLXeVDXBuYNjyisqn7YqeWmNbdv/AKjDiAM6z2swxCS4PIikTGpUAVBRHI0fzTOHXEhKhA4nnQHHNak7+ld7Ej5TkTg8xT5qO01yxhTglalHzNGMuwOl1KuU/IigWX40N2NGssxoW6kTz+Rq94aKOIPTuTmX5iD+3KB3ZNK3Y1grLyR/Cf8Ampv7cJ+6pR7GLIcejfSPnXV5TPUfiG/R/pCWNyEwSZJ86Idk+0ruEHdLGtmbDin+U8ulbLxpi4tQfEjUTFLYWKM8ejHVtO1dn8cHsOh0bKKo8gtQHwFZm58ND/s/QRl7AP8AH/1FUQzceE+VaDD/AIVHwH0l9YgNZE6qVBvwkmJIE35VFmiCxhw2BpccOpfMAeyPr606u4lKQgD2ikHyAFz9PWqp7Otuq7x7UVKHszAHLblWAfM4U/3+mMyZCy1E3JsYvYmruKcN1D2v3Ty5nzq/m/ZItpK8MVKI/cMT1g0Aw2YkK0OCD1q0L4iFTUQp2lNnCqKioz160Twqwnc1dcxTYHCq2JwKCkqBrjuY7wQnG88xOYQkpSZ1R5+lbYbIX3P7z7tPLdX5Cg2VYUuOASYCvlXQsKTxNUuq6g4WCryYsZNttpUy7JWmR4WxPEmCT6mhOe9i0Pq7xlQbc4iPCrqQNj1pqJqLEvlCCrlt5naqadRkR9Qbectk0ImZdkTjUsuqEKOpenYgbCetGHk8hA+VE2mFFAK7rNz58qlSyFcKqdVkfLkuMysGoDtF9xJqFYNGXcPFU3GaBVI5iCIJdEggiZEVNkWI/ZytEkpOlaZPEEa0+ZTceVTqZ6Vs3hAoEETWp0j6TUg3Je3+NUlTaEbKTqn5UkKeUo3NMOfY4lCGliS3srjHL5e6l87itlKvUIxAB5jJWmZNE8IzUeFSIophoF6l8mkXGmquX8KlIHir3+zmyrVNA8xx5V4U1VYxDhsCaTj6kMLIlXmWs5QEkhJtsaEstM622kEqUoy4T7PQAcDG9XMekpTc360HwGKDa9RE0rIdQ1DmjUm6j2NIsBWUCR2saAhSFTxryvPHpM3+Jk3LaHlKTdJFRu4YxNU8PnAsnSZo6iFJFes6cHTRFSu3MWO48V9qK5KpAfbANySB5kEVbW2iCDFL+UYRRzFgIkjVJ5AAEknoKaaqFiJVwfjDP2gupbaAXIJMCATflYUqdh7YpYIsps8DwIpj+0jGMvtgsvNrUhQUUg3j9GaDdg0lzFpVpOkIUFHlxHxFAzUR6Ga2brsmTEcRA/v6xrxWA1DwigK8qUhR3pzzLEhMBIkmwAqxg8qkBT4KR+DifP8ACK7IUAJY0JkqCGteZX7N5041g0gJSdLwbvOyjMm+8qoDmv2h4nS79y14DA9u94/FTJnGhDZJAbSp5BQAD7KQkFRgWAINc9x2CK3HGxfvFpIInYqBtI3g8qRk6ohBpO237f8Akuc88zoWCMht0gKU8lCymYCUhAOkH+YzR9p4GCJvzoPlGFLbbaVgSlCUg9AAJvzow2rpWKuZmyEcSDLKKV+32Ua2C6hI1t+InaU8fOmhIqDH4tpACHVpHeSlKVR4jGwB38q1192504c7iFLG9WsPmS4CCaunKQCAXNBuVamzA5RpJt7qnwvZ5S/7p5lxf4ApSVGeWtIB99MRg/Eq62JhbswykLvxHCmtJHCuW4rFvYd1KVoU2oHZQInyncdRXQ8DiQtIUCDPKsr8SxFGD+sdYPEIFXKoVrlWiLJufPgPTepWN5OwufSoEgSY4mT61nn3bhrspMsIVXjaINetipgmpCXRgzxxkEdaHrw8nlRUCo8Q0PaO3GrOi5ETc+ztDAASA4szYEWjnQ/Lc/WqSoRPDlVl/KW9aiALqPzojg8rbi4rUxYURduYLCLeZL1qk0JxCoNqYe0jKU2FKS3IMmnoNp1bVCCX1DjR7JXRuqgeDa7zajuGaCReocXsYrUZDmuJRq8N+cVrluMSDeh+PX4rVXUKqsgx7+sZVS3nTpcPhNqoMtgb1dw6RG9Vsa1axi9MoGFpPeCXXASYA9ayvVoEnxJF9r/lWVMHaNX7CCmUC/OruEyvE6ZJAq3jMQhtA08OFCz2wckIQ3M2qxhBskm4DkHaUcWziFOpaSgqcUYSB8/LjXRey/Z9jBSpxYU+pPiJ4C0pSOUxJ8qq9lz4lrUn77u/COIBNzJsLwL0s4zs/mD7qi4UpDpGo94khKUzAMKmJPDcmacjlTai47Gnl1HntGvtK0l0y3iEthJEhIB67Ai/9KWu1HaHC4YpQG0KLidZdbMOggg+JQTcKgRJixtYUNxuQv4Zlet5IEjWoa4TMgXAJuSn4Vz3HJZV4g8mxIMk2vt7r+tOyuWTSwq4IBLGdk7OY/D4spUlZ8JB0qEG0W/iglMkfiT6NmgrUZOlA9pX+kdevD1rinZXPsLhy0e9T3klMDUfagAyARwQfSuldps9ScK0UKAD0gCCSYMKsNr2KjYTWUyAtbqSF4BBo/P4RyICY0KzPDhISlxIsNN+Hrc0mZ6A28XZS6lSNCgSJE7KRIteNvW1DsqyY4jU533iSRqTB2PswoWtBtwiqOcPIbfLbzitabmUKAjhpPERJt5U7N1WTJh1adu1fxIKnVUa8lz/AFp7txCjB8CwJUATAkcbm+9MeHc4GD1GxrmDWcMAyF25aVX8rXpy7H5ol/UpLmoQSbERCinaLEiD8eNZONMmRhtRFft6fp2+HyhEERpTXO/tWzZSHGG0R4T3m3iBBtCuRvaj2a4/Hd4htgMhKlH7xWo6QLgFNrkWsa9zHsww+8nEPBRcTFgo6fDcW5T75rRDhSFMUxJFCCjhTKiZtwN97+VDlYAC43mbH6im3FJnahy8Pyi3w9arshVtpzIIOTnDhR+zvIbdCjCS8CoJPWL+sgivey4UhtQeHdgL03BF7cDeLi/WocwZkQBx/W1T4Mu3S6rvEBBJUQfAeCSo7yJHH4UzITlxFH3k47LaYexTmhAH4z/lH5mqjuOQ3BcJAUYFqoYjMDqTqT4UpAj8qH5vi0qcsZTAj9c6rY+g1uNXu1DyKw4htztVhkOhlSiCYAVHhv14f1o5g8S25PdrCoMGDMVzH+wnH9SkgAJE+IxPla/yolk+BxLailsFJFlGQE267KHlNXD0GNR5WkKpI4nRAmlntlnAS2phE94oAyNgJ4n0NTsdpC5qQhuVoH3i1BSEJ9VAE+6hz7SZB0NeIypx0mD0SFOBR84ikpg0sCY5elyHeBcC6TaZNXcU+pIsSKLIaYRdIQf5G0j4lP1rdzDhyxaQUxuV6VTwsmeEn0qxY7SfYWG5MScTjNaoN4qpmOB7weGm7E9mWUS4FlFpIVKh7wJ9aHdx3cOWU2r2XEEKSfUbetGrUNpUy4ciGyNoBylDrNljyqTEZqrVEWowrFJUqIFU8Sy2pYFqberkRakTVeF1DVVZ9sgbUxNYcJT0qtmphKdPGZtVPqfUyYtrfW2JTpJPBQm3lUC31OCVxI4AQL9KtYtHiuOFq0dQEx1SD76fj90SCSZT017U6GjFkKPoaymaxBqN7OXd5dRtyqF19nDLEp25CaGnN3EeEbbUUyoJc3QSdzaflQ6qF1JrtPV5ypb6nGVFMspG3IuTY+YpxzpwhEix/wDcKScWhIxACYg4ebCNlOD323pyzky0D0HzFXcJtblhOJyD7V8a6lTYS4oBxCQuCRIBUY8rVz3CqlpU/ip9+1oePD+Q+a6QcGPul+f0q6PcEleYXylpJBmPDoUDxmCN+pI9wpqaJODwY3CUuQDce3tHupMwyjA5Eon0KacmDGCwv/3R/nFZ3WXQ+f2jxwI29gceol9BSACgG3SRt/i+FAM0ch8JP7pJnjdRPyj31e7DvQ68eTCj7lJoTmz4U6hY2WAR5Vltj8422o/vCVrO8tPKAQ1YSFfAQfpTT9n7kl0gRPAen5UlYh3UhMfiPzFOP2bpPit7Ux6ET6XoFUivW/vDyHykR3Cbg8atpuOlYhsjfepHkWsa0F6a2DGU5Rfb91DXHIkDjVp9aoPCPjSxis4KXdBSQNPKxMnj5RQ5MdwS0vOEQecW8/1NBe1C0lqDbUQkiTAvv6fWiCXQqreXYLDOOFTyAtaLoSq6b7mOJHXpVagpsmhIRjqFS72ewyCgJdbSo6QRJnw8PI2n1qPC5OhGM+7P+zK2wb6VBQTv/it68qlCVB4d0lIAT4xtYmARyiKq4nOShxTqpSyxsZA7xRkDjsbwDYC+5ED02djt+WXlxEmxBPbTEvoWw8lRDRBC5PMSLcCpKuHEGwsKDHtWpCCmD3hBggXE8LcZv0roWJw7WLwsIV924hOhQkRAsrmCIuPMVyd3LX/ZTCHWzCm/3rcQR7Q3VItEGbirji95axMoFHtNHc4fxE946EpTdLSSUpt5XUrqo8+deHCt+0JWo/iAjrxJPwqfCYhTriWXAlK1GAoIAJJ2KoA321QCZFW04cbpIS4NxKQFDb2psTyF6H4RoauZWewpQRCUBKomQOW4mYPUGieFCkyRqQqxkT4upg3nneoQgabEgKsN5Sd4IG3qa3wq4gk+IEoVInqD4vOoIsSQ0LYLNlatKktL/mb0HrCkH4x6UVwrDaQe6RpkeJtIE9SEjwrG+ySecUtMvkL0qM8RJ/Mydj76vBwoWCFW5E9dwZseVKInECDc8ydaT3+Hktn+8TEFF4nSdkzykcjG1ZrLllSVJUetOuJxRKdYUDtJAuLxKh+8kg34g8biocmcbUpQKdCkkhSeogkCbxBBHn0pyZTVSt7PjUlqgF7Erb0pKVKkwAAT8q9xqFLWYBGkQZ4Vfw2OcW8ogWV7k8ulZjsSGkk2Uo7Dn59Kqs4zAACZrlSbUUIu/shW8hsTKiAT04n3TWZW+03iJcBU3JCSehsrrUYzJ2e8ShImUCDxVyB6H41NjcKAwBpOpG8j3j40TbeRjsdv5P0iL9IZxeLZUolLg02jbl51lJoI61lAPw5QKsyNUNKwri1akpsKIZRjH2HQpFo9pMwFDkavYPFBCYg1UdxErsKs8moCk8yfOcel/HBaElP/AIeFSBcysnz3ielNObH7r3D4iklKIxBJ/wB19VCnPM1S0f8AD8kmr2DiWVO05L9rSb4f0+aqQctEodHlXQftYH/l/wBfirnmW7O+n1q/+SGnvQq9hVNIKVphUJP+ZN+vsmm1gTg8OP43h/mBoTnSNRQTcaY+CiK2x2KUnAMady4+J5XQf6etUOqUuAo9YxWoXHDsLgytbui5W0pA4XJSeJ2iDU2Y9llpU2Cy9CPwoKhwm8HjJjrUv2TP61trV+FZPmCEfEV1fFQm/wBT+uFKXpda+Y7iSXo7TkDGVJSYDTiYNi406q88ITFM/YXLFpdW6twrBSQB3TqIumw1JA4cK97ZZyjT3KknV3nhNtovPvrbslg1tuEKHtIt6FP50K9MmNwRvIZyQY4KNxNpMD3T9DWRJgVTxC40H+Ifl8qkad+9N+IHuE/Wrdi6iqnmKwLv7oT03+goLmWQh3T3kiDOoTJ5i4vTe6oig+Z4qxSRcXnpSOqxY/eN7cbyNIPMAs9lkg2ekRYGUmecxcVJist7uHPu4TAsq97cN6nxeHVqEDeqjiwhBn2RKz5IBV8gKzMuNclggg/OWceJRxKr+JKsSGwChCRqecMX0AK0C9kJ1pJ5m1KOYYn9sWfGG2gSsaja+6tAErVEAAcqZu0j5ShwAE962B4YB8ZUpVzsNIbHWaUDhEkhKFwoSm0+IzYAf8I/xe48ahQAO00BsIzdhc0SytWFWqGnCe61eEgkxGnhqnad550R7TZUl3U4U+NEFUGPCr8R20pcSqbEkJgUOyXJNaoe0rDarKTPiKRG/FKTqAAtMmm7EqEgg7ygn+b2SfJcf/kNMXID5TK7EFrE5o+NTjanVAOoUFhxSdOtOsfeQolSiq4FhCRaBQt7M9Ljid0a1FqCTp1KMKHiuTI6CuqvYVh1lSVNpGq6gAAZgRJG5AIFB8blOGDaSWCQn2Sn2ucXPjFrg1C5lU0e0K9qMUG30E69Vl+FWpSAAvYLElSiAZkxWjzyg5oEBSvCSltRlQFiiQCrjenfsvhmA+Hy0lMtgtuSIN4UIFkkSLb3NMWaIB8RAJTJSSAYteDwo2zKBcHxCNpzDHB1soK0rTqtczNv4JPvqw2594mVWjbj0P6B9Ks9qsOX2wQSHEXTpOnV0J90eVCsm7O4lSStbgSEyEA+InjdQVAuYm5rlZHW7qNXLQ80Y8Liwlyw29ob6k8ZHlPurMyYCXSEKJIQI/lPsSeJSSETxS6JuKD4N9aVy6gx7JV56hHWdJuLWo4nChSGlTulTS44pWVhBPQSo9NFLqjGsARKmHCklN+A/wC1U89dSDKljbYV6wsgJ1b6RPnxPvoZn7QWkkwCLyaFGVCBMNxsQJ7lg7xwFKZSgciRqVtt0ovicWkJIcTpseM+XgN5tG9DMnxSWkJZWhbRVcrWICjwI6RFS5+whDerVJJgRt75n4cKrZAMmem47RI2EXSKytO8PKsrZqLhx3NSmrGUYrWv40GzVJTvRz7OMyDWJDagIdGkHTJnkDwB+lVz7mqGKuoRxaP/ABAHNn/X/WmBxzU0OqWj720mqna6RjWZ/wB0R/8AtQP9VSYdX3Sf/Ta/6aas9IwZARHDac9+1seHD/zfQ1znLh/e+Q+tdI+14eHD/wA/0Nc7ysT33l9TWl+SGnvRiQ4FtXIkLB3vERty3rTHGcvaPLEPD4Jpb7PuFT6EqJi//KaccqwqXcEELmBiliRwKkpA+NU+oIxmz8PvCAsUIyfZZiwlMfhQT71KP+ke+upYrNElWlSgBGqfp8z618/5dmjuEUlTZBSdQMjcAgpHqZ99TZt22dUduA4m4/Ue+gXWT5eDCK0ATOk4jBftGLWqNSUJJHW4j5mnjLGLyRwgdK+dcL9oeIQZCEG3NQ+VFGftUxSQmGkeZU5+Yo0wOpJO8jYztbz2pK4/dVHrNVcDmIKkkblShzuBG/oa5z2Q7V4zGupaJQhtSjrCEnhfdRPKuhYrEpwyNQZSrQiUyYgC3WPSszP1HhZQrHcwxiJIURpL0+6k5/8AaHHlKStOgGCIJMTW+NzuAlWgwox7Q8+KTyrGM5UrTCJ1bC09SSBAjy4ipf8AEMJFOf8AUk9M9RmawwKRQF7DBcpIkaFgj+YRerLeLUdI0gT/ABH8r/CtMDjy86ESdMKnfZOxknjIoG6zBkHkPw4hopXmIPaZxTj4QV6Q2hKehPdpURHG6R7xzqbJcC5iHO7OkpWoLcWFEFKQVeEW2JQDAidNNTnYvCrK1LddKzc3TFhAgaeFU8u7HuMOF1DxSNQKRp9pMGQUnzgeXWo1Wtjfv/fSPOZTsIzNNNYdkNNCEpEDmfM8TVfB4JC0OFJP3hIIm1rbcDvcUSZw6SNXDh+ZqLClCSQBE7/r9bUlzbqXIAPH8xAauIFxJ9oHccuKhKiB5w9/xIoph0tKaSpIkwRJ3B4jp/2qtmzceJIhQM+cEG/O6U+6KF/tWgKCFaQYTJFgPCEr9AtA/wAKuVF4msHT7w2j9OoWJcYyZhx1CwjTpJMA2m82OxvuINXO0TSe5cE6YQSSPK/wqpgWnG1jWoKSNyLcOVUe1GLWtBQyNSlEaoiyZv5np50psvlCsNzFLueYDZyLFlM6m9BugLKtUHnA8rG97xRvBIS22luRIEK8O5/eN5i8+VEMBj0uI8Jne/I8RS52oxncgLiSeHP9CjOTjSOZNEneL3brLwIxKIGiyt5gmwEcQTN+Ao7kb6lYXDlSf71Og9At1QCv8w9DSj2lzvv2Usf3YcIBVM7EEDpJgTTrhUd2020VSpgNpJ/lIAPqphw+tWlJOMauftHId6gZK5E87n1v9ar4uSJ5cx9OVF3cKUCwskcuQoXjVzVXOpR6mUzWZI7nyHklGJCYA3ANzO4AHggUFzTBlpzuiolKbgHhNSOs++f0KsZmheIdLsBI5cB68b1HTsuJ9tl3/f4f7i23g7SnlWVfDEV7V32vF6xdQJnucJURFCTmKytvuyUq1p0kbgyII9auZlkUHwG1S5TkbhcR3KFKcSQoRwKTIN7C441aARUk7dp1LtySl/CGZOkAk8fv2AfWCalaENp6tt/Dw/6aWvtAx76m2XHGlsrQhcSpJJhTZm2xBSDBHKjCcWFIZg2JaH/XP+kV3RjTjAPrHE2Yofa8PAx/N+X51znKz4nf5frXTPtcb+7YP8X1R+dczyseN3+X61pH3IeP3pBkaD+0CNxq+R/Om3s/4sO6k8XEqnkYJFvOPdS5kiIdW5wCZ+X0Bpk7MJJacPDUDHkD+vWs/rj5Sfl9YxOZjOUftTa22lfeBtTiUcZRcpHMETHUilfEK1BKzvEKHlw/XMV0P7PWD+1JUNw0v/l/OKXs7ylK3HFg91O6FAxqkX1DZJB9rYGAYBkTgyqmx+MbjXxPL3iguBsK2anlBmrDmCcHCeog9dxRrsz2bdfdSiNKd1k8AL++23HymrmTKqKWY7QfCYciqj19neULbShxIGpauJ2A/MmP8NdIz3Ba2ViPFpMR13+Q91LDiEpCUotpgJHltTrgntaEki5F5rxxy+0Zi5/SLXL/AMmodoqM4cuMA8QRPmPCfl8au4TBlKUgDafT9fSpGcKpp9SAJQ4SR5mLdCL24zai2WZTpQqSe8KhMzwETB3m/wChXN0b5i1fP/r5y7kzjt3lQsEAHjBA8zufQW8zU5HdqOhInSE2HIdNqt4zEfs6Na7qiEo59f1zrFY4AEJtYEwN540w9OMWIK7aT8t+/wBf4iTks7RazTNSybgjYnUCBpmFQYgqAk6elNCFl1Ei3U0Lfyk4htYKoSd7TcdJG1bd8GG0NlYISNIVt8yb+tRgUYcZZr0m/wBfj9YLHVt3lh91TafEbDiKEvZgNSQDuoAeZMD3mo8Vji8hSWklQNiodeXP0mjDaUtNBIEQLkjc8yTuaV4IzNqJIUesINQrvLamkaTInqYpTzjCoQUgD7sp0qTfa443ulah5kVKc70yFao1EAxMwY4T8aGYjGuOyoAQBbVx61J6hzkDKtDv8Y7EdE3ObFCPvFSAkhSt7t+FRtzGlX+KrORZq0UayNKVXSVWnrel4P60qAjVZXkR4Z8oKSf/AE+taZ7mLi2UoCUwsDxHZIEG4+HnVwYwza15hZce1rxHNOTSe+S4pBMwlMQR/ECDJmTIg+I0LzBtJs7CiBtEDfcX3t8KJ9n80DrCTOyQD5gD57+tBe0rsKSQbwo39Kk1qFc/xEi+8XkZE2cUiUSlOlaDMcQEoUIgwq82sDPGi3bbMSwglPtLdSQP4UJ1kkcpe+Fe5Qlw90XEhBWS4sTOlAEInlMuL/lB40m9os9U8+p1CdSTKW0xPtKgA+eoD3VdxAki46qWdCzZfg1fukD47UvaePHhRLMApLbDSj4kNp1eYAH0NVGUWKzsNqq9UTkzaF7TJbmhK5w3pG5O3nVfA5pC1JJ1NXAgD3zxFCc9zVx4hlCSkJkuEbEfujy5isypQNhuNxT8HRCiMvJ7feSFHBjV+zTcXB2rKrs4tSUgAiB0r2qbfh+W9iKkeAfWLbgU2640oyULUieekx9K6B2AYR3C1JPjK4XvaPZHLYz60rdrGg3mGISTMrCp560hX1oz2Tecb7xKW1KFidRCEp/iKlwBI98Ve6tS2MgRQFNU8+1RJ7lueSx79B+lUOz7k4TAr3JdSlR/lL6fman7d5kh9gpSoFbZOvSFFIkbBagNRsNhF96p9lD/APK2j+HENn34kg/P41Y6MEYQD6/zGd5r9rp/8O1/MPmmuY5UJcdH8JP+b+tdJ+1r/wAq35j5prmGXK+9X/Kr51qfkjcfvQtkqEwo/vAx6GLR6n3imHsewf2ZxR/dcSn4X+YpcyNYlQ6z7r/MCi3Zpw904ZtKCeXi0xPW/wAKzOtUlSPlGIaMZeyyktYkgq0jSsAnqgkD6VVxONSStJTq8PGhH9ohWKQRcQkEGdwi+3uqLMXiHF/y/SkDCWRS3Mi6baPmX5SziGO9UgJWXNCQylAAAFyvUCVGRq3G/Cq2TPqONcbKUgIToBQAkHTIKimT4lbkydh0rfsm9qw19k4tB/4kAfOaqdjl95mC7xqUsfM0rqtRwPfpH5MzspQnaM77biCl1DS3AlXjCYJAjluaastxIcbS4nZQ93MHqDUuV4ItSdWokzttVrFqm/GsnCqjFbbN9pSUUZUetB6z7qIIzBAgrMSLAFRt5c/fQ7EnaogoDSTcezH8xA/XnV7oupKZCoO0ZdmR5r94uTYbDoJ/R9auO4RsNhKAbCxm9YrDazpHGvXW9K4ElM/qajKjGywsE7/OHwdpUwuI0p0cuHmao43Al8GFBKQZJIn0ijuNWlQgAHzFDsBgF6SlOlLYJ0k/ER9arjCfECXqA4r7wr2uadn3EoKmwRqAERy4x8PfXueK1IKdWkqsD1/U0P8A7HbD6Vr8RE6FAkQSADaegqHNW0NqDyypXcyoGSTHG3H52ocjOcQBO1w1q9pfxeQI7oJClC0f1oJmT2hOlUCBvtIHE0Wdz9pQlLiSPMW8+VIPat9L7qEhUhMkx1j37UbMMmXSmw7w0XSNRgPBYguPuLCiEgkgbWmLjkZ40fx7bjKRrB0q8SD+IGVEed12/jTSo64GX9emUAFK/Ix9U11HNnW14YpcUNEapB24pUD7jWg9JR7VDw5SNoOw+c94YQlKXSIJGzmkWtwteLb2qHBBTjnePwpSQfD+6mNkkcTxI4AGb2pcxGXOpcLSQVAJsuIGkRCiTZICVAEk200Uezbu1rLZPiJMnhERv7N49R5gycQLau8seGo4m3avNe7bUygy89PeKO4TsqY47Nxw+8jhQTsRhS7igVA6GRqPImfCD6jV/hoJmbri30pb+8c2IHFRPsjoBA9DXVey3ZxbTOmwKjqcXwk8uJA2FXsOKhcq9Rl/LK+ObUt1QSJJj5fCvcXhg20EFQ1bnz5VSzrta1hnFtMtlTkQXTNo4BJt60rnOVrOpSjJ50jF0vhuz3uSZmFqO0t4xncJEDj+ZqzkPZZSnUrU820lSFKEkSQLA6eU+tjFCn8Zqi//AHr1a1GAAT1PLpNNqt4IajZjYjK4EKdRPQgjzBm4O9ZSWT1rKScTE3q/v7yfFnb8Nhm0kqDJWtRBWtSUyogRJKoOwAsOFUO0eXLcBVinW2sPbSnWRCrQSsJ0xY2POvTluKClKGIQUkkhKtdr2GsG8DjFV38vUv8A8w2w7+GVLsOO8/IUpOjYXrNx9Gog57iGe4eQyFykCSXAtJExaEjnvWuUYqMtREwH2yf+IqPxR8aN9t8qaawLy0NtIUdKT3aVbFYMSVGee3ClPK1j+znUqXpVrQpKTEkaTcDzJq3iTQgHx+0AIQYT+1dU4RB/iHz/AKVy3AH71X8p+YroHbjFh3B6O/S6tLhkAAEC5Ejjbj8657lyvvD/ACn6VpflhJzCeAXpQpX8RHvj+tGOzonC4iNwtiPIz/8AyKCYdoqacA6Rcc9442kVby7MO7ZxLad1pb0+aQq/xqtmx6lNfD6xgO80y/EJTiUze/D+X4Cas5pilFxfhBlP5UCypRS7JSSRPCd/LhTJgce0FKU6hWopMKIgWuABA5bzxqWULyLgd41dkn1DBvLiB3rB/wA5STXv2eAjMr/jVPuUPpVvsBlhxOX4o+JOp5EGBsjSr2Rb1qtgcL+z5tiGXFaYWXEqIlMLHeJm4kfeR5iKq5cNoQIy7O87Oa1UAeNKI0m/fIN+AG3qutiymIGhR4DvI+VZnsB7mRoB7yftlma8O2FNtlalHSDwHUxehHZV5z9jHerKlftKbqNwAUKi/Cx99EWGwDdCfMOJMdII8t6IN4KWgEj/AGnivPLlw/KrOHpVQEd/WdoA3hjvwkyCDwN63GIlNovSmMMG1lLjCFaSR4lzbnEjiBar2GxK1KATG/kI9TQZVypuu/qPSGVBhFeDO5WJ6Co2scAkN6gSB6+ccqjxuMUmdU+415/Y7TiQpxCVmNyAYncX2/pWZp1MVwjT63f8wuOYq9scweUEt4O74UDCYMAfikwJ869y9brsIxultcDUEggKPnJ40TwOBZwjsNpShtRJ0iwBP62od25zdLbClAjVqGgK4mRIH+HVQ49GkJydX6n/AK+kLe4P7XZMhLC1Mq0uIGpKrSYvpM8CLdKUsoyR9ZBQSVK3KjMeZ4dKs5XjMdmDpZab1JSmV6IAA2GpajAmDA3MHka6R2c7OOtXcQ2ABEBcnjvAjfrWmuLMi0BzBJBM53iuxLwCtb6JNz4THQb1tkuXhkIbUtxxU6jqkpSOAS3JCRMDiokwANx0fMsgedHhU0L7KUr6JNcm7f4pTYDKFFDwXCgDeIIVccNrjnR4TnchHHP9uEjBDcv5z2pQhWla4iykoUDBBtNj4wnTMGAREmDSlmHaXWQ3h0rUo/vEAnoEJSOEnrQhnIXFDVpMc+Hvp++zzAIwzTrikKLy1hCVJElKYncXAKpBIPAcq0Thx4lvmGM75TpG0RG8e8hSko1NKI0qJsuDuAYlIPS/WmLLHWQlKMS046o7feqTptygz/Wn9jLcO4rW4kOOidKdfin33FuPOwqXMOy2BdbKjhghXFQ1IUDF/Fb4yKX7UrbURAfo3JNEGLWWYTL3V/fF1hCRPtlZN4gAoMVZ7RZflzJbGFU49qSSrUo220+ykX3t0oLi+x6MOguuY1SG5KUQFKUTsUlIIEjiRNDMHk5cT4H1aZ4gi/W8+lGCG4Mqt0zqNxCJxqG7IQE8STJPvO1arxinFBIuVEAAcSbD41UORuf71PKSFe+ieSMDDK1PDWmLqSD4QP3iniidzwgWjZWW0QsNzE+C3eQt4dceJsTJnUSDY8qymw4lBukSDsQm3oRXtZPtmT/H6wdIj+3gnZ/cIjbWr5afhVhnCr1T3bfook7dUfGl9zGpSmVOLSknYiCJ6lQvv+VeOZiFJIbec8JExpV6+1I4VtWJfowh2hyRT2Gdb0AqMKFySSkyB7ItaK5Bi8txjSoVg3pH/wBNShuDYpBHDeulqxhKr4p0HkUwDO0EK36VGczaC9H7cvvLQgrRI6QFyTIolepGmckxTuK0lJwrkXgfs6rTP8F4JoMcvxJIjDPmBA+6WbREXTtFd6axM7Yh0mdNyrwqH4iEkAdTA2vW97ffBXij/aGD5lG/Q/Cj9ortO8KcMw+S41W2HcAP4rfA3+FOGRdie9aHftp1XNlqCo5RA+J410Z9skyHdJi1yB7lJG+9RYXWvZ8QOJRvw3Cb+l6Bs5MIY6imj7NcGR4i4lX86/dBT9aKM/ZFgtMrcdI4eM/lRMpIGsYoFJPBKjxg2SkwRVldklYxw0pBJIUQABvM235VC5T3Mg44WyPIsPhsMMOyClobmZUSSSSVEXN68d7J4ZZ7xUlweHWdMkC4STfmYpfwmJGKTCcxET7JWpJPLkb9Jq7jsoUhohzFL0i40l1R5QCm/SxvNEXHcQdBlnF9n2mxrDihH8SgPgb+6q7OVpVZLsE8CpU/G9eZflSBBS8pYkCT3kyeF7/Hl0q87hDcCFabEkL385g+nGarnfiHpmN9nNpdPp+ZNHMLgm0o7s2SNvzNAGE6RPiB/hTyv+Llzq6vUhAX3jsK42+IItTEYLvUAqZNjcnSTqSVJnewv8PKhmMytxCg4h1IiwmBM2iAn61EjFlSdRWuBcHSIj1UD61Ph0FQ1FSCOZQk6vyoH0t2hBSJUzBp9QiUHoD+daYHGYhCNLqJN7okgjh1mI/VqLFaY/uwbSDA+QrRSZiUJQd4IVMz8/zqmeixm+b9bhRE7T4XGYtxCWkqaQgk6lggqJtw2AE+c0NPYR91QViMQFkbA6zHlNdIdZIiwjmdRg77JAj861SsOQP3ZjXp8xYKTNiI40/DiXEoCdv3nHeRfZ3lCcIy62CCpTmskDhpCQL7+yr31XzPtAEPuJ1iLTfjf6RRJWUpIJClgXm5QYP8oB+VAX/s8wxWT3alTvdZk9SST60/c8yVIEqf/GTSVnU8kQeYqmPvVLdQ8lPeFKvCJMCBqOkghcCyvaAjqKMtdiMGgHS0EgJnWeH/ABTJ8wa3bytppCodWUG8harACbKEJvHI1GwOxnFrHEEOMqcSoHEKIUo2hUbz7JOkqmTqiSSZqDF5ChwELW4qbWBHyNh5RyomziGNbYUsvXupShCEm+qUJhf7o8Rkaqnfx2F7w6UNqSE3UnWT0TpQYkyD+hU7wRFxjIFMp0sOACZCVlRvzkyRVfOMJjVKSpOgKTcFLk9JKCnxWkUfxGbsJKicI+kAiC2t1QIjfwSkGf3TBiq2EzQPKgMOtoudTyQNtgAtIKpg+UVHhgnURGrmdRQMS+1GGfLTAUhRKJBCUkyTxECpuymCWhtRV4VOGYLZJAG28QTJt5U+YXM2o++Ug220JTEE8f3uGw43qb9paUPCko6QNvKOP1og2kaYLsz7mLBy0m5IP+AD5TUTeCU24lxKyACCU6ZkcRMTBFrmmFxDBPs8YM6dx10wJ5TVLEYRpelSAkpOyk3+INh12qD5gQYvTBqssZk92/iGUzIbQSEpm5AEGBMmOtZXq8CgE/eJ/wCL/wB1ZVT2Nf8AI/6/iB4YgR1Kg8p5yXFKkhLgBCRIBAIX4PDIESb+tFcJmTTQUQgNao8KZUTBPp+j65WVf97mNqpGrPHVuIWhKk+MykOEJUCLCLkK2JM3rzC5AC54ltFSEkuJWp8qUBe7mgiQCNjHTevKyoJ08SAL5k5J7wJwzmIKiNR++I8B2udPEHck24Vtgm3GSlSkLkSslKwCbglSlBcqMnc3+uVlLZiDphhdrlh3tXjjBQUAJ8EQCFcZIWVXvvPH3bJ7S43X/sxYeEoQQOE8hMcOVZWUe3pI7z3E51jnRZ5LSRBGhCUx5mCY6D3UN7RYd9TSi+8t1SQe7ClHiZ1wDE24zFZWVyt5qnMNoQ/s8raQ28+SEgFKUpAjiQpQgqiev1rC0hvvGWsQ40EASUqcA8UKjSncwaysqLJnCb5Zm7KEAPlx1V5UVKVABMe2ReOQqdSWXQSEJGn8adpsIKZN6ysqCoG8mzxPRkjLhA7wiNwAd9iBPMya2cyJQVLWIWVAGBrdmOV7C1e1lDqMipicnxC1QXnSgCY1i3DgRvBvU2GynEhMoeWkyblRVHL2lHqLVlZXXOkmIxGPbBSHAYEk6UT7wRb41VexuOQpPeYlQF1AaUkmBcGNhfhWVlcDvU6XVZ7iVJWlaUglJ0lsC0fvQ4SCdovvXiM+fBCGWwlASnxKCATYTZC44cuNha+VldJlZvNsSAVEhcT7SU6IKoEAQoeXS5qVfaJ1K096UlBjWEoAjyMybgVlZRA3BM2zLM1BKdKy2F7D2iOABA8Okx1IiqbeaEKUgDUDskxEjeZHl51lZXAWJJ2MrnFFTpCRpE+yQj2RF7JgbJsBw3vQ13FKbJKYkWBbKk9LgiL8bcKysohzI7SH+2nN1ahqvaDxEmCR8SagRmzoUshRU0LqTYD3KBhUxcctzWVlMoQLMnaWqdTjmmRZKUzAN4kx5TUuNzZGhRGpSUx4nCYHIhKASTwAtbjWVlABcPiBcs7TPITC0BSYiJG3TaDA4k1Fjc2aWqSlbRG4T4p2jdQgeXWsrKZpGqCSalNecgGAlShzKoJ9Akx7zWVlZR6RB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09" name="AutoShape 25" descr="data:image/jpeg;base64,/9j/4AAQSkZJRgABAQAAAQABAAD/2wCEAAkGBxMTEhUTEhIWFhUXGB4aFxgYGBceIBsfGx0fGx0YHhcYHSggGBolHhcXITEhJSkrLi4uFx8zODMtNygtLisBCgoKDg0OGxAQGy8lICYvLS0vLS0tLS0vLS0tLS0tLS0tNS0tLS0tLS0tLS0tLS0tLS0tLS0tLS0tLS0tLS0tLf/AABEIALcBEwMBIgACEQEDEQH/xAAcAAACAgMBAQAAAAAAAAAAAAAFBgMEAAIHAQj/xABKEAABAwIEAwUFBQUFBgQHAAABAgMRACEEBRIxQVFhBhMicYEykaGxwQcjUtHwFEJicuEVM4KiwkNTkrKz8SQ0c+IWJWODk6PS/8QAGgEAAgMBAQAAAAAAAAAAAAAAAgMBBAUABv/EADIRAAICAQMCAwYGAgMBAAAAAAECABEDEiExBEETIlEUMmFxscEFQoGR0fBSoSPh8dL/2gAMAwEAAhEDEQA/AIsqw4TIAKSKmY1BelRsaLOZYtp0yOlbYHCJW9KzYbV4d+rKsSe31kUDtDDRYSzeBa87zSaMOHsQGm9IKzYmw+ANM/aPBtlFtxtFAuzqS3iUOSkBIUTqVpERET61e6Lqh1ChiKhHDqIAljH4D9mCQ5rknSChGq/oqgJIUNSNZAN9bZSJHDchWxtM8xern2hPJfU2UuoSlCiYSQqdv3ZAtHxoR9nmFSHn5USnRsRAnVYxJAMVffw0UsB9YeboMqpqK1O7ZYsqZbUYlSEm3UbRwFeZlhQ42pBMT+c0oYDtm1hw2y6CEiRqGyUxawv0p1LoUkKSQQRII4g0g6Wxn5RYIIgVGX4Vsaim0aTOpXwEwTSR2zznDKew/cvJKUSgjxQCSI3EcLmulqypC0iVKF9Vo5ERttfzsKTM3+zTBnUtbuJKiSSrWkf8qAIpuLpFx4wx5r7SavaTJcAbEjhWzGep7vu5uLdY5VVdzBsI07xaTuYtJ60KyllLj5cI8LY1K+g9TQM6BbbeohVJNQviVIQoNlI/GqfxHb1Aq6czQreB5c69ZwyVgqJBUbn1paz/AACkqHdm5MAedTjxnGNZ5O5ku66aEv5+33okKkxvNAMPgliImQd/68KYGWktABahPGbma9xLxVZJ29/n0peXMoGqotU35gVzKXFHU+8AkX3KiPSrbGBwyLpR3iua7/5dvhUrbKr2Pr+dQvO6QCgAEC5PEkfT6UrBn1+UCP8ADZ9hCjOH2Kz5D+lLPabPNa+4aV4RIctuQRYH0M1qrtWtDo1JSUQAU7G25CuHlS2yQVqI4kn3mavJgblpK4qNGHcqy9b6tKTpSPaVy6edMOJwTLDSUpQlSioeJVyq8m/ptWdlnUjDqIMFCiVfQ+6rCMSvEKD67pE93qF+U9Basbqc51MCSFU1Xr8zGhdO/YTMKzplSvaVv0HKtcYyFzwVtP8AT1qzWhIrKGZ9Wq94pmLGzD+Hu2k7SNhw6VHMKH6/XGhLGZd2lRgq9m07AHxEdYMx0ot3gWnUg6gdiOhg/EVtZmXqOkNc1/sQgZOh2pmjO9UiNAlZilrNs7dhSZAB5b++sfp+gzOfSTqEdSgUCzvKcKQVLZRqgwR4VHoCINKeFzx5BTCyY4HaiozIuK1rPkOA8q0V/DMiODe3wnaiOIl43LlB1aG2lkA28JO/lUK8pfkDuFydvD+op7exileyLVZwuISRCt62UvgyuyVOXOwmyhB4zb51oNHeoSpQ3BI6T+VP3aDI8M8Cs2UAbjj5ikYZUgDUEAdeVS7flhoimt5mbBjvl9w26puYSoFEGLGJvEzWUXyrKsEWkl3CuLXeVDXBuYNjyisqn7YqeWmNbdv/AKjDiAM6z2swxCS4PIikTGpUAVBRHI0fzTOHXEhKhA4nnQHHNak7+ld7Ej5TkTg8xT5qO01yxhTglalHzNGMuwOl1KuU/IigWX40N2NGssxoW6kTz+Rq94aKOIPTuTmX5iD+3KB3ZNK3Y1grLyR/Cf8Ampv7cJ+6pR7GLIcejfSPnXV5TPUfiG/R/pCWNyEwSZJ86Idk+0ruEHdLGtmbDin+U8ulbLxpi4tQfEjUTFLYWKM8ejHVtO1dn8cHsOh0bKKo8gtQHwFZm58ND/s/QRl7AP8AH/1FUQzceE+VaDD/AIVHwH0l9YgNZE6qVBvwkmJIE35VFmiCxhw2BpccOpfMAeyPr606u4lKQgD2ikHyAFz9PWqp7Otuq7x7UVKHszAHLblWAfM4U/3+mMyZCy1E3JsYvYmruKcN1D2v3Ty5nzq/m/ZItpK8MVKI/cMT1g0Aw2YkK0OCD1q0L4iFTUQp2lNnCqKioz160Twqwnc1dcxTYHCq2JwKCkqBrjuY7wQnG88xOYQkpSZ1R5+lbYbIX3P7z7tPLdX5Cg2VYUuOASYCvlXQsKTxNUuq6g4WCryYsZNttpUy7JWmR4WxPEmCT6mhOe9i0Pq7xlQbc4iPCrqQNj1pqJqLEvlCCrlt5naqadRkR9Qbectk0ImZdkTjUsuqEKOpenYgbCetGHk8hA+VE2mFFAK7rNz58qlSyFcKqdVkfLkuMysGoDtF9xJqFYNGXcPFU3GaBVI5iCIJdEggiZEVNkWI/ZytEkpOlaZPEEa0+ZTceVTqZ6Vs3hAoEETWp0j6TUg3Je3+NUlTaEbKTqn5UkKeUo3NMOfY4lCGliS3srjHL5e6l87itlKvUIxAB5jJWmZNE8IzUeFSIophoF6l8mkXGmquX8KlIHir3+zmyrVNA8xx5V4U1VYxDhsCaTj6kMLIlXmWs5QEkhJtsaEstM622kEqUoy4T7PQAcDG9XMekpTc360HwGKDa9RE0rIdQ1DmjUm6j2NIsBWUCR2saAhSFTxryvPHpM3+Jk3LaHlKTdJFRu4YxNU8PnAsnSZo6iFJFes6cHTRFSu3MWO48V9qK5KpAfbANySB5kEVbW2iCDFL+UYRRzFgIkjVJ5AAEknoKaaqFiJVwfjDP2gupbaAXIJMCATflYUqdh7YpYIsps8DwIpj+0jGMvtgsvNrUhQUUg3j9GaDdg0lzFpVpOkIUFHlxHxFAzUR6Ga2brsmTEcRA/v6xrxWA1DwigK8qUhR3pzzLEhMBIkmwAqxg8qkBT4KR+DifP8ACK7IUAJY0JkqCGteZX7N5041g0gJSdLwbvOyjMm+8qoDmv2h4nS79y14DA9u94/FTJnGhDZJAbSp5BQAD7KQkFRgWAINc9x2CK3HGxfvFpIInYqBtI3g8qRk6ohBpO237f8Akuc88zoWCMht0gKU8lCymYCUhAOkH+YzR9p4GCJvzoPlGFLbbaVgSlCUg9AAJvzow2rpWKuZmyEcSDLKKV+32Ua2C6hI1t+InaU8fOmhIqDH4tpACHVpHeSlKVR4jGwB38q1192504c7iFLG9WsPmS4CCaunKQCAXNBuVamzA5RpJt7qnwvZ5S/7p5lxf4ApSVGeWtIB99MRg/Eq62JhbswykLvxHCmtJHCuW4rFvYd1KVoU2oHZQInyncdRXQ8DiQtIUCDPKsr8SxFGD+sdYPEIFXKoVrlWiLJufPgPTepWN5OwufSoEgSY4mT61nn3bhrspMsIVXjaINetipgmpCXRgzxxkEdaHrw8nlRUCo8Q0PaO3GrOi5ETc+ztDAASA4szYEWjnQ/Lc/WqSoRPDlVl/KW9aiALqPzojg8rbi4rUxYURduYLCLeZL1qk0JxCoNqYe0jKU2FKS3IMmnoNp1bVCCX1DjR7JXRuqgeDa7zajuGaCReocXsYrUZDmuJRq8N+cVrluMSDeh+PX4rVXUKqsgx7+sZVS3nTpcPhNqoMtgb1dw6RG9Vsa1axi9MoGFpPeCXXASYA9ayvVoEnxJF9r/lWVMHaNX7CCmUC/OruEyvE6ZJAq3jMQhtA08OFCz2wckIQ3M2qxhBskm4DkHaUcWziFOpaSgqcUYSB8/LjXRey/Z9jBSpxYU+pPiJ4C0pSOUxJ8qq9lz4lrUn77u/COIBNzJsLwL0s4zs/mD7qi4UpDpGo94khKUzAMKmJPDcmacjlTai47Gnl1HntGvtK0l0y3iEthJEhIB67Ai/9KWu1HaHC4YpQG0KLidZdbMOggg+JQTcKgRJixtYUNxuQv4Zlet5IEjWoa4TMgXAJuSn4Vz3HJZV4g8mxIMk2vt7r+tOyuWTSwq4IBLGdk7OY/D4spUlZ8JB0qEG0W/iglMkfiT6NmgrUZOlA9pX+kdevD1rinZXPsLhy0e9T3klMDUfagAyARwQfSuldps9ScK0UKAD0gCCSYMKsNr2KjYTWUyAtbqSF4BBo/P4RyICY0KzPDhISlxIsNN+Hrc0mZ6A28XZS6lSNCgSJE7KRIteNvW1DsqyY4jU533iSRqTB2PswoWtBtwiqOcPIbfLbzitabmUKAjhpPERJt5U7N1WTJh1adu1fxIKnVUa8lz/AFp7txCjB8CwJUATAkcbm+9MeHc4GD1GxrmDWcMAyF25aVX8rXpy7H5ol/UpLmoQSbERCinaLEiD8eNZONMmRhtRFft6fp2+HyhEERpTXO/tWzZSHGG0R4T3m3iBBtCuRvaj2a4/Hd4htgMhKlH7xWo6QLgFNrkWsa9zHsww+8nEPBRcTFgo6fDcW5T75rRDhSFMUxJFCCjhTKiZtwN97+VDlYAC43mbH6im3FJnahy8Pyi3w9arshVtpzIIOTnDhR+zvIbdCjCS8CoJPWL+sgivey4UhtQeHdgL03BF7cDeLi/WocwZkQBx/W1T4Mu3S6rvEBBJUQfAeCSo7yJHH4UzITlxFH3k47LaYexTmhAH4z/lH5mqjuOQ3BcJAUYFqoYjMDqTqT4UpAj8qH5vi0qcsZTAj9c6rY+g1uNXu1DyKw4htztVhkOhlSiCYAVHhv14f1o5g8S25PdrCoMGDMVzH+wnH9SkgAJE+IxPla/yolk+BxLailsFJFlGQE267KHlNXD0GNR5WkKpI4nRAmlntlnAS2phE94oAyNgJ4n0NTsdpC5qQhuVoH3i1BSEJ9VAE+6hz7SZB0NeIypx0mD0SFOBR84ikpg0sCY5elyHeBcC6TaZNXcU+pIsSKLIaYRdIQf5G0j4lP1rdzDhyxaQUxuV6VTwsmeEn0qxY7SfYWG5MScTjNaoN4qpmOB7weGm7E9mWUS4FlFpIVKh7wJ9aHdx3cOWU2r2XEEKSfUbetGrUNpUy4ciGyNoBylDrNljyqTEZqrVEWowrFJUqIFU8Sy2pYFqberkRakTVeF1DVVZ9sgbUxNYcJT0qtmphKdPGZtVPqfUyYtrfW2JTpJPBQm3lUC31OCVxI4AQL9KtYtHiuOFq0dQEx1SD76fj90SCSZT017U6GjFkKPoaymaxBqN7OXd5dRtyqF19nDLEp25CaGnN3EeEbbUUyoJc3QSdzaflQ6qF1JrtPV5ypb6nGVFMspG3IuTY+YpxzpwhEix/wDcKScWhIxACYg4ebCNlOD323pyzky0D0HzFXcJtblhOJyD7V8a6lTYS4oBxCQuCRIBUY8rVz3CqlpU/ip9+1oePD+Q+a6QcGPul+f0q6PcEleYXylpJBmPDoUDxmCN+pI9wpqaJODwY3CUuQDce3tHupMwyjA5Eon0KacmDGCwv/3R/nFZ3WXQ+f2jxwI29gceol9BSACgG3SRt/i+FAM0ch8JP7pJnjdRPyj31e7DvQ68eTCj7lJoTmz4U6hY2WAR5Vltj8422o/vCVrO8tPKAQ1YSFfAQfpTT9n7kl0gRPAen5UlYh3UhMfiPzFOP2bpPit7Ux6ET6XoFUivW/vDyHykR3Cbg8atpuOlYhsjfepHkWsa0F6a2DGU5Rfb91DXHIkDjVp9aoPCPjSxis4KXdBSQNPKxMnj5RQ5MdwS0vOEQecW8/1NBe1C0lqDbUQkiTAvv6fWiCXQqreXYLDOOFTyAtaLoSq6b7mOJHXpVagpsmhIRjqFS72ewyCgJdbSo6QRJnw8PI2n1qPC5OhGM+7P+zK2wb6VBQTv/it68qlCVB4d0lIAT4xtYmARyiKq4nOShxTqpSyxsZA7xRkDjsbwDYC+5ED02djt+WXlxEmxBPbTEvoWw8lRDRBC5PMSLcCpKuHEGwsKDHtWpCCmD3hBggXE8LcZv0roWJw7WLwsIV924hOhQkRAsrmCIuPMVyd3LX/ZTCHWzCm/3rcQR7Q3VItEGbirji95axMoFHtNHc4fxE946EpTdLSSUpt5XUrqo8+deHCt+0JWo/iAjrxJPwqfCYhTriWXAlK1GAoIAJJ2KoA321QCZFW04cbpIS4NxKQFDb2psTyF6H4RoauZWewpQRCUBKomQOW4mYPUGieFCkyRqQqxkT4upg3nneoQgabEgKsN5Sd4IG3qa3wq4gk+IEoVInqD4vOoIsSQ0LYLNlatKktL/mb0HrCkH4x6UVwrDaQe6RpkeJtIE9SEjwrG+ySecUtMvkL0qM8RJ/Mydj76vBwoWCFW5E9dwZseVKInECDc8ydaT3+Hktn+8TEFF4nSdkzykcjG1ZrLllSVJUetOuJxRKdYUDtJAuLxKh+8kg34g8biocmcbUpQKdCkkhSeogkCbxBBHn0pyZTVSt7PjUlqgF7Erb0pKVKkwAAT8q9xqFLWYBGkQZ4Vfw2OcW8ogWV7k8ulZjsSGkk2Uo7Dn59Kqs4zAACZrlSbUUIu/shW8hsTKiAT04n3TWZW+03iJcBU3JCSehsrrUYzJ2e8ShImUCDxVyB6H41NjcKAwBpOpG8j3j40TbeRjsdv5P0iL9IZxeLZUolLg02jbl51lJoI61lAPw5QKsyNUNKwri1akpsKIZRjH2HQpFo9pMwFDkavYPFBCYg1UdxErsKs8moCk8yfOcel/HBaElP/AIeFSBcysnz3ielNObH7r3D4iklKIxBJ/wB19VCnPM1S0f8AD8kmr2DiWVO05L9rSb4f0+aqQctEodHlXQftYH/l/wBfirnmW7O+n1q/+SGnvQq9hVNIKVphUJP+ZN+vsmm1gTg8OP43h/mBoTnSNRQTcaY+CiK2x2KUnAMady4+J5XQf6etUOqUuAo9YxWoXHDsLgytbui5W0pA4XJSeJ2iDU2Y9llpU2Cy9CPwoKhwm8HjJjrUv2TP61trV+FZPmCEfEV1fFQm/wBT+uFKXpda+Y7iSXo7TkDGVJSYDTiYNi406q88ITFM/YXLFpdW6twrBSQB3TqIumw1JA4cK97ZZyjT3KknV3nhNtovPvrbslg1tuEKHtIt6FP50K9MmNwRvIZyQY4KNxNpMD3T9DWRJgVTxC40H+Ifl8qkad+9N+IHuE/Wrdi6iqnmKwLv7oT03+goLmWQh3T3kiDOoTJ5i4vTe6oig+Z4qxSRcXnpSOqxY/eN7cbyNIPMAs9lkg2ekRYGUmecxcVJist7uHPu4TAsq97cN6nxeHVqEDeqjiwhBn2RKz5IBV8gKzMuNclggg/OWceJRxKr+JKsSGwChCRqecMX0AK0C9kJ1pJ5m1KOYYn9sWfGG2gSsaja+6tAErVEAAcqZu0j5ShwAE962B4YB8ZUpVzsNIbHWaUDhEkhKFwoSm0+IzYAf8I/xe48ahQAO00BsIzdhc0SytWFWqGnCe61eEgkxGnhqnad550R7TZUl3U4U+NEFUGPCr8R20pcSqbEkJgUOyXJNaoe0rDarKTPiKRG/FKTqAAtMmm7EqEgg7ygn+b2SfJcf/kNMXID5TK7EFrE5o+NTjanVAOoUFhxSdOtOsfeQolSiq4FhCRaBQt7M9Ljid0a1FqCTp1KMKHiuTI6CuqvYVh1lSVNpGq6gAAZgRJG5AIFB8blOGDaSWCQn2Sn2ucXPjFrg1C5lU0e0K9qMUG30E69Vl+FWpSAAvYLElSiAZkxWjzyg5oEBSvCSltRlQFiiQCrjenfsvhmA+Hy0lMtgtuSIN4UIFkkSLb3NMWaIB8RAJTJSSAYteDwo2zKBcHxCNpzDHB1soK0rTqtczNv4JPvqw2594mVWjbj0P6B9Ks9qsOX2wQSHEXTpOnV0J90eVCsm7O4lSStbgSEyEA+InjdQVAuYm5rlZHW7qNXLQ80Y8Liwlyw29ob6k8ZHlPurMyYCXSEKJIQI/lPsSeJSSETxS6JuKD4N9aVy6gx7JV56hHWdJuLWo4nChSGlTulTS44pWVhBPQSo9NFLqjGsARKmHCklN+A/wC1U89dSDKljbYV6wsgJ1b6RPnxPvoZn7QWkkwCLyaFGVCBMNxsQJ7lg7xwFKZSgciRqVtt0ovicWkJIcTpseM+XgN5tG9DMnxSWkJZWhbRVcrWICjwI6RFS5+whDerVJJgRt75n4cKrZAMmem47RI2EXSKytO8PKsrZqLhx3NSmrGUYrWv40GzVJTvRz7OMyDWJDagIdGkHTJnkDwB+lVz7mqGKuoRxaP/ABAHNn/X/WmBxzU0OqWj720mqna6RjWZ/wB0R/8AtQP9VSYdX3Sf/Ta/6aas9IwZARHDac9+1seHD/zfQ1znLh/e+Q+tdI+14eHD/wA/0Nc7ysT33l9TWl+SGnvRiQ4FtXIkLB3vERty3rTHGcvaPLEPD4Jpb7PuFT6EqJi//KaccqwqXcEELmBiliRwKkpA+NU+oIxmz8PvCAsUIyfZZiwlMfhQT71KP+ke+upYrNElWlSgBGqfp8z618/5dmjuEUlTZBSdQMjcAgpHqZ99TZt22dUduA4m4/Ue+gXWT5eDCK0ATOk4jBftGLWqNSUJJHW4j5mnjLGLyRwgdK+dcL9oeIQZCEG3NQ+VFGftUxSQmGkeZU5+Yo0wOpJO8jYztbz2pK4/dVHrNVcDmIKkkblShzuBG/oa5z2Q7V4zGupaJQhtSjrCEnhfdRPKuhYrEpwyNQZSrQiUyYgC3WPSszP1HhZQrHcwxiJIURpL0+6k5/8AaHHlKStOgGCIJMTW+NzuAlWgwox7Q8+KTyrGM5UrTCJ1bC09SSBAjy4ipf8AEMJFOf8AUk9M9RmawwKRQF7DBcpIkaFgj+YRerLeLUdI0gT/ABH8r/CtMDjy86ESdMKnfZOxknjIoG6zBkHkPw4hopXmIPaZxTj4QV6Q2hKehPdpURHG6R7xzqbJcC5iHO7OkpWoLcWFEFKQVeEW2JQDAidNNTnYvCrK1LddKzc3TFhAgaeFU8u7HuMOF1DxSNQKRp9pMGQUnzgeXWo1Wtjfv/fSPOZTsIzNNNYdkNNCEpEDmfM8TVfB4JC0OFJP3hIIm1rbcDvcUSZw6SNXDh+ZqLClCSQBE7/r9bUlzbqXIAPH8xAauIFxJ9oHccuKhKiB5w9/xIoph0tKaSpIkwRJ3B4jp/2qtmzceJIhQM+cEG/O6U+6KF/tWgKCFaQYTJFgPCEr9AtA/wAKuVF4msHT7w2j9OoWJcYyZhx1CwjTpJMA2m82OxvuINXO0TSe5cE6YQSSPK/wqpgWnG1jWoKSNyLcOVUe1GLWtBQyNSlEaoiyZv5np50psvlCsNzFLueYDZyLFlM6m9BugLKtUHnA8rG97xRvBIS22luRIEK8O5/eN5i8+VEMBj0uI8Jne/I8RS52oxncgLiSeHP9CjOTjSOZNEneL3brLwIxKIGiyt5gmwEcQTN+Ao7kb6lYXDlSf71Og9At1QCv8w9DSj2lzvv2Usf3YcIBVM7EEDpJgTTrhUd2020VSpgNpJ/lIAPqphw+tWlJOMauftHId6gZK5E87n1v9ar4uSJ5cx9OVF3cKUCwskcuQoXjVzVXOpR6mUzWZI7nyHklGJCYA3ANzO4AHggUFzTBlpzuiolKbgHhNSOs++f0KsZmheIdLsBI5cB68b1HTsuJ9tl3/f4f7i23g7SnlWVfDEV7V32vF6xdQJnucJURFCTmKytvuyUq1p0kbgyII9auZlkUHwG1S5TkbhcR3KFKcSQoRwKTIN7C441aARUk7dp1LtySl/CGZOkAk8fv2AfWCalaENp6tt/Dw/6aWvtAx76m2XHGlsrQhcSpJJhTZm2xBSDBHKjCcWFIZg2JaH/XP+kV3RjTjAPrHE2Yofa8PAx/N+X51znKz4nf5frXTPtcb+7YP8X1R+dczyseN3+X61pH3IeP3pBkaD+0CNxq+R/Om3s/4sO6k8XEqnkYJFvOPdS5kiIdW5wCZ+X0Bpk7MJJacPDUDHkD+vWs/rj5Sfl9YxOZjOUftTa22lfeBtTiUcZRcpHMETHUilfEK1BKzvEKHlw/XMV0P7PWD+1JUNw0v/l/OKXs7ylK3HFg91O6FAxqkX1DZJB9rYGAYBkTgyqmx+MbjXxPL3iguBsK2anlBmrDmCcHCeog9dxRrsz2bdfdSiNKd1k8AL++23HymrmTKqKWY7QfCYciqj19neULbShxIGpauJ2A/MmP8NdIz3Ba2ViPFpMR13+Q91LDiEpCUotpgJHltTrgntaEki5F5rxxy+0Zi5/SLXL/AMmodoqM4cuMA8QRPmPCfl8au4TBlKUgDafT9fSpGcKpp9SAJQ4SR5mLdCL24zai2WZTpQqSe8KhMzwETB3m/wChXN0b5i1fP/r5y7kzjt3lQsEAHjBA8zufQW8zU5HdqOhInSE2HIdNqt4zEfs6Na7qiEo59f1zrFY4AEJtYEwN540w9OMWIK7aT8t+/wBf4iTks7RazTNSybgjYnUCBpmFQYgqAk6elNCFl1Ei3U0Lfyk4htYKoSd7TcdJG1bd8GG0NlYISNIVt8yb+tRgUYcZZr0m/wBfj9YLHVt3lh91TafEbDiKEvZgNSQDuoAeZMD3mo8Vji8hSWklQNiodeXP0mjDaUtNBIEQLkjc8yTuaV4IzNqJIUesINQrvLamkaTInqYpTzjCoQUgD7sp0qTfa443ulah5kVKc70yFao1EAxMwY4T8aGYjGuOyoAQBbVx61J6hzkDKtDv8Y7EdE3ObFCPvFSAkhSt7t+FRtzGlX+KrORZq0UayNKVXSVWnrel4P60qAjVZXkR4Z8oKSf/AE+taZ7mLi2UoCUwsDxHZIEG4+HnVwYwza15hZce1rxHNOTSe+S4pBMwlMQR/ECDJmTIg+I0LzBtJs7CiBtEDfcX3t8KJ9n80DrCTOyQD5gD57+tBe0rsKSQbwo39Kk1qFc/xEi+8XkZE2cUiUSlOlaDMcQEoUIgwq82sDPGi3bbMSwglPtLdSQP4UJ1kkcpe+Fe5Qlw90XEhBWS4sTOlAEInlMuL/lB40m9os9U8+p1CdSTKW0xPtKgA+eoD3VdxAki46qWdCzZfg1fukD47UvaePHhRLMApLbDSj4kNp1eYAH0NVGUWKzsNqq9UTkzaF7TJbmhK5w3pG5O3nVfA5pC1JJ1NXAgD3zxFCc9zVx4hlCSkJkuEbEfujy5isypQNhuNxT8HRCiMvJ7feSFHBjV+zTcXB2rKrs4tSUgAiB0r2qbfh+W9iKkeAfWLbgU2640oyULUieekx9K6B2AYR3C1JPjK4XvaPZHLYz60rdrGg3mGISTMrCp560hX1oz2Tecb7xKW1KFidRCEp/iKlwBI98Ve6tS2MgRQFNU8+1RJ7lueSx79B+lUOz7k4TAr3JdSlR/lL6fman7d5kh9gpSoFbZOvSFFIkbBagNRsNhF96p9lD/APK2j+HENn34kg/P41Y6MEYQD6/zGd5r9rp/8O1/MPmmuY5UJcdH8JP+b+tdJ+1r/wAq35j5prmGXK+9X/Kr51qfkjcfvQtkqEwo/vAx6GLR6n3imHsewf2ZxR/dcSn4X+YpcyNYlQ6z7r/MCi3Zpw904ZtKCeXi0xPW/wAKzOtUlSPlGIaMZeyyktYkgq0jSsAnqgkD6VVxONSStJTq8PGhH9ohWKQRcQkEGdwi+3uqLMXiHF/y/SkDCWRS3Mi6baPmX5SziGO9UgJWXNCQylAAAFyvUCVGRq3G/Cq2TPqONcbKUgIToBQAkHTIKimT4lbkydh0rfsm9qw19k4tB/4kAfOaqdjl95mC7xqUsfM0rqtRwPfpH5MzspQnaM77biCl1DS3AlXjCYJAjluaastxIcbS4nZQ93MHqDUuV4ItSdWokzttVrFqm/GsnCqjFbbN9pSUUZUetB6z7qIIzBAgrMSLAFRt5c/fQ7EnaogoDSTcezH8xA/XnV7oupKZCoO0ZdmR5r94uTYbDoJ/R9auO4RsNhKAbCxm9YrDazpHGvXW9K4ElM/qajKjGywsE7/OHwdpUwuI0p0cuHmao43Al8GFBKQZJIn0ijuNWlQgAHzFDsBgF6SlOlLYJ0k/ER9arjCfECXqA4r7wr2uadn3EoKmwRqAERy4x8PfXueK1IKdWkqsD1/U0P8A7HbD6Vr8RE6FAkQSADaegqHNW0NqDyypXcyoGSTHG3H52ocjOcQBO1w1q9pfxeQI7oJClC0f1oJmT2hOlUCBvtIHE0Wdz9pQlLiSPMW8+VIPat9L7qEhUhMkx1j37UbMMmXSmw7w0XSNRgPBYguPuLCiEgkgbWmLjkZ40fx7bjKRrB0q8SD+IGVEed12/jTSo64GX9emUAFK/Ix9U11HNnW14YpcUNEapB24pUD7jWg9JR7VDw5SNoOw+c94YQlKXSIJGzmkWtwteLb2qHBBTjnePwpSQfD+6mNkkcTxI4AGb2pcxGXOpcLSQVAJsuIGkRCiTZICVAEk200Uezbu1rLZPiJMnhERv7N49R5gycQLau8seGo4m3avNe7bUygy89PeKO4TsqY47Nxw+8jhQTsRhS7igVA6GRqPImfCD6jV/hoJmbri30pb+8c2IHFRPsjoBA9DXVey3ZxbTOmwKjqcXwk8uJA2FXsOKhcq9Rl/LK+ObUt1QSJJj5fCvcXhg20EFQ1bnz5VSzrta1hnFtMtlTkQXTNo4BJt60rnOVrOpSjJ50jF0vhuz3uSZmFqO0t4xncJEDj+ZqzkPZZSnUrU820lSFKEkSQLA6eU+tjFCn8Zqi//AHr1a1GAAT1PLpNNqt4IajZjYjK4EKdRPQgjzBm4O9ZSWT1rKScTE3q/v7yfFnb8Nhm0kqDJWtRBWtSUyogRJKoOwAsOFUO0eXLcBVinW2sPbSnWRCrQSsJ0xY2POvTluKClKGIQUkkhKtdr2GsG8DjFV38vUv8A8w2w7+GVLsOO8/IUpOjYXrNx9Gog57iGe4eQyFykCSXAtJExaEjnvWuUYqMtREwH2yf+IqPxR8aN9t8qaawLy0NtIUdKT3aVbFYMSVGee3ClPK1j+znUqXpVrQpKTEkaTcDzJq3iTQgHx+0AIQYT+1dU4RB/iHz/AKVy3AH71X8p+YroHbjFh3B6O/S6tLhkAAEC5Ejjbj8657lyvvD/ACn6VpflhJzCeAXpQpX8RHvj+tGOzonC4iNwtiPIz/8AyKCYdoqacA6Rcc9442kVby7MO7ZxLad1pb0+aQq/xqtmx6lNfD6xgO80y/EJTiUze/D+X4Cas5pilFxfhBlP5UCypRS7JSSRPCd/LhTJgce0FKU6hWopMKIgWuABA5bzxqWULyLgd41dkn1DBvLiB3rB/wA5STXv2eAjMr/jVPuUPpVvsBlhxOX4o+JOp5EGBsjSr2Rb1qtgcL+z5tiGXFaYWXEqIlMLHeJm4kfeR5iKq5cNoQIy7O87Oa1UAeNKI0m/fIN+AG3qutiymIGhR4DvI+VZnsB7mRoB7yftlma8O2FNtlalHSDwHUxehHZV5z9jHerKlftKbqNwAUKi/Cx99EWGwDdCfMOJMdII8t6IN4KWgEj/AGnivPLlw/KrOHpVQEd/WdoA3hjvwkyCDwN63GIlNovSmMMG1lLjCFaSR4lzbnEjiBar2GxK1KATG/kI9TQZVypuu/qPSGVBhFeDO5WJ6Co2scAkN6gSB6+ccqjxuMUmdU+415/Y7TiQpxCVmNyAYncX2/pWZp1MVwjT63f8wuOYq9scweUEt4O74UDCYMAfikwJ869y9brsIxultcDUEggKPnJ40TwOBZwjsNpShtRJ0iwBP62od25zdLbClAjVqGgK4mRIH+HVQ49GkJydX6n/AK+kLe4P7XZMhLC1Mq0uIGpKrSYvpM8CLdKUsoyR9ZBQSVK3KjMeZ4dKs5XjMdmDpZab1JSmV6IAA2GpajAmDA3MHka6R2c7OOtXcQ2ABEBcnjvAjfrWmuLMi0BzBJBM53iuxLwCtb6JNz4THQb1tkuXhkIbUtxxU6jqkpSOAS3JCRMDiokwANx0fMsgedHhU0L7KUr6JNcm7f4pTYDKFFDwXCgDeIIVccNrjnR4TnchHHP9uEjBDcv5z2pQhWla4iykoUDBBtNj4wnTMGAREmDSlmHaXWQ3h0rUo/vEAnoEJSOEnrQhnIXFDVpMc+Hvp++zzAIwzTrikKLy1hCVJElKYncXAKpBIPAcq0Thx4lvmGM75TpG0RG8e8hSko1NKI0qJsuDuAYlIPS/WmLLHWQlKMS046o7feqTptygz/Wn9jLcO4rW4kOOidKdfin33FuPOwqXMOy2BdbKjhghXFQ1IUDF/Fb4yKX7UrbURAfo3JNEGLWWYTL3V/fF1hCRPtlZN4gAoMVZ7RZflzJbGFU49qSSrUo220+ykX3t0oLi+x6MOguuY1SG5KUQFKUTsUlIIEjiRNDMHk5cT4H1aZ4gi/W8+lGCG4Mqt0zqNxCJxqG7IQE8STJPvO1arxinFBIuVEAAcSbD41UORuf71PKSFe+ieSMDDK1PDWmLqSD4QP3iniidzwgWjZWW0QsNzE+C3eQt4dceJsTJnUSDY8qymw4lBukSDsQm3oRXtZPtmT/H6wdIj+3gnZ/cIjbWr5afhVhnCr1T3bfook7dUfGl9zGpSmVOLSknYiCJ6lQvv+VeOZiFJIbec8JExpV6+1I4VtWJfowh2hyRT2Gdb0AqMKFySSkyB7ItaK5Bi8txjSoVg3pH/wBNShuDYpBHDeulqxhKr4p0HkUwDO0EK36VGczaC9H7cvvLQgrRI6QFyTIolepGmckxTuK0lJwrkXgfs6rTP8F4JoMcvxJIjDPmBA+6WbREXTtFd6axM7Yh0mdNyrwqH4iEkAdTA2vW97ffBXij/aGD5lG/Q/Cj9ortO8KcMw+S41W2HcAP4rfA3+FOGRdie9aHftp1XNlqCo5RA+J410Z9skyHdJi1yB7lJG+9RYXWvZ8QOJRvw3Cb+l6Bs5MIY6imj7NcGR4i4lX86/dBT9aKM/ZFgtMrcdI4eM/lRMpIGsYoFJPBKjxg2SkwRVldklYxw0pBJIUQABvM235VC5T3Mg44WyPIsPhsMMOyClobmZUSSSSVEXN68d7J4ZZ7xUlweHWdMkC4STfmYpfwmJGKTCcxET7JWpJPLkb9Jq7jsoUhohzFL0i40l1R5QCm/SxvNEXHcQdBlnF9n2mxrDihH8SgPgb+6q7OVpVZLsE8CpU/G9eZflSBBS8pYkCT3kyeF7/Hl0q87hDcCFabEkL385g+nGarnfiHpmN9nNpdPp+ZNHMLgm0o7s2SNvzNAGE6RPiB/hTyv+Llzq6vUhAX3jsK42+IItTEYLvUAqZNjcnSTqSVJnewv8PKhmMytxCg4h1IiwmBM2iAn61EjFlSdRWuBcHSIj1UD61Ph0FQ1FSCOZQk6vyoH0t2hBSJUzBp9QiUHoD+daYHGYhCNLqJN7okgjh1mI/VqLFaY/uwbSDA+QrRSZiUJQd4IVMz8/zqmeixm+b9bhRE7T4XGYtxCWkqaQgk6lggqJtw2AE+c0NPYR91QViMQFkbA6zHlNdIdZIiwjmdRg77JAj861SsOQP3ZjXp8xYKTNiI40/DiXEoCdv3nHeRfZ3lCcIy62CCpTmskDhpCQL7+yr31XzPtAEPuJ1iLTfjf6RRJWUpIJClgXm5QYP8oB+VAX/s8wxWT3alTvdZk9SST60/c8yVIEqf/GTSVnU8kQeYqmPvVLdQ8lPeFKvCJMCBqOkghcCyvaAjqKMtdiMGgHS0EgJnWeH/ABTJ8wa3bytppCodWUG8harACbKEJvHI1GwOxnFrHEEOMqcSoHEKIUo2hUbz7JOkqmTqiSSZqDF5ChwELW4qbWBHyNh5RyomziGNbYUsvXupShCEm+qUJhf7o8Rkaqnfx2F7w6UNqSE3UnWT0TpQYkyD+hU7wRFxjIFMp0sOACZCVlRvzkyRVfOMJjVKSpOgKTcFLk9JKCnxWkUfxGbsJKicI+kAiC2t1QIjfwSkGf3TBiq2EzQPKgMOtoudTyQNtgAtIKpg+UVHhgnURGrmdRQMS+1GGfLTAUhRKJBCUkyTxECpuymCWhtRV4VOGYLZJAG28QTJt5U+YXM2o++Ug220JTEE8f3uGw43qb9paUPCko6QNvKOP1og2kaYLsz7mLBy0m5IP+AD5TUTeCU24lxKyACCU6ZkcRMTBFrmmFxDBPs8YM6dx10wJ5TVLEYRpelSAkpOyk3+INh12qD5gQYvTBqssZk92/iGUzIbQSEpm5AEGBMmOtZXq8CgE/eJ/wCL/wB1ZVT2Nf8AI/6/iB4YgR1Kg8p5yXFKkhLgBCRIBAIX4PDIESb+tFcJmTTQUQgNao8KZUTBPp+j65WVf97mNqpGrPHVuIWhKk+MykOEJUCLCLkK2JM3rzC5AC54ltFSEkuJWp8qUBe7mgiQCNjHTevKyoJ08SAL5k5J7wJwzmIKiNR++I8B2udPEHck24Vtgm3GSlSkLkSslKwCbglSlBcqMnc3+uVlLZiDphhdrlh3tXjjBQUAJ8EQCFcZIWVXvvPH3bJ7S43X/sxYeEoQQOE8hMcOVZWUe3pI7z3E51jnRZ5LSRBGhCUx5mCY6D3UN7RYd9TSi+8t1SQe7ClHiZ1wDE24zFZWVyt5qnMNoQ/s8raQ28+SEgFKUpAjiQpQgqiev1rC0hvvGWsQ40EASUqcA8UKjSncwaysqLJnCb5Zm7KEAPlx1V5UVKVABMe2ReOQqdSWXQSEJGn8adpsIKZN6ysqCoG8mzxPRkjLhA7wiNwAd9iBPMya2cyJQVLWIWVAGBrdmOV7C1e1lDqMipicnxC1QXnSgCY1i3DgRvBvU2GynEhMoeWkyblRVHL2lHqLVlZXXOkmIxGPbBSHAYEk6UT7wRb41VexuOQpPeYlQF1AaUkmBcGNhfhWVlcDvU6XVZ7iVJWlaUglJ0lsC0fvQ4SCdovvXiM+fBCGWwlASnxKCATYTZC44cuNha+VldJlZvNsSAVEhcT7SU6IKoEAQoeXS5qVfaJ1K096UlBjWEoAjyMybgVlZRA3BM2zLM1BKdKy2F7D2iOABA8Okx1IiqbeaEKUgDUDskxEjeZHl51lZXAWJJ2MrnFFTpCRpE+yQj2RF7JgbJsBw3vQ13FKbJKYkWBbKk9LgiL8bcKysohzI7SH+2nN1ahqvaDxEmCR8SagRmzoUshRU0LqTYD3KBhUxcctzWVlMoQLMnaWqdTjmmRZKUzAN4kx5TUuNzZGhRGpSUx4nCYHIhKASTwAtbjWVlABcPiBcs7TPITC0BSYiJG3TaDA4k1Fjc2aWqSlbRG4T4p2jdQgeXWsrKZpGqCSalNecgGAlShzKoJ9Akx7zWVlZR6RB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011" name="AutoShape 27" descr="data:image/jpeg;base64,/9j/4AAQSkZJRgABAQAAAQABAAD/2wCEAAkGBxMTEhUTEhIWFhUXGB4aFxgYGBceIBsfGx0fGx0YHhcYHSggGBolHhcXITEhJSkrLi4uFx8zODMtNygtLisBCgoKDg0OGxAQGy8lICYvLS0vLS0tLS0vLS0tLS0tLS0tNS0tLS0tLS0tLS0tLS0tLS0tLS0tLS0tLS0tLS0tLf/AABEIALcBEwMBIgACEQEDEQH/xAAcAAACAgMBAQAAAAAAAAAAAAAFBgMEAAIHAQj/xABKEAABAwIEAwUFBQUFBgQHAAABAgMRACEEBRIxQVFhBhMicYEykaGxwQcjUtHwFEJicuEVM4KiwkNTkrKz8SQ0c+IWJWODk6PS/8QAGgEAAgMBAQAAAAAAAAAAAAAAAgMBBAUABv/EADIRAAICAQMCAwYGAgMBAAAAAAECABEDEiExBEETIlEUMmFxscEFQoGR0fBSoSPh8dL/2gAMAwEAAhEDEQA/AIsqw4TIAKSKmY1BelRsaLOZYtp0yOlbYHCJW9KzYbV4d+rKsSe31kUDtDDRYSzeBa87zSaMOHsQGm9IKzYmw+ANM/aPBtlFtxtFAuzqS3iUOSkBIUTqVpERET61e6Lqh1ChiKhHDqIAljH4D9mCQ5rknSChGq/oqgJIUNSNZAN9bZSJHDchWxtM8xern2hPJfU2UuoSlCiYSQqdv3ZAtHxoR9nmFSHn5USnRsRAnVYxJAMVffw0UsB9YeboMqpqK1O7ZYsqZbUYlSEm3UbRwFeZlhQ42pBMT+c0oYDtm1hw2y6CEiRqGyUxawv0p1LoUkKSQQRII4g0g6Wxn5RYIIgVGX4Vsaim0aTOpXwEwTSR2zznDKew/cvJKUSgjxQCSI3EcLmulqypC0iVKF9Vo5ERttfzsKTM3+zTBnUtbuJKiSSrWkf8qAIpuLpFx4wx5r7SavaTJcAbEjhWzGep7vu5uLdY5VVdzBsI07xaTuYtJ60KyllLj5cI8LY1K+g9TQM6BbbeohVJNQviVIQoNlI/GqfxHb1Aq6czQreB5c69ZwyVgqJBUbn1paz/AACkqHdm5MAedTjxnGNZ5O5ku66aEv5+33okKkxvNAMPgliImQd/68KYGWktABahPGbma9xLxVZJ29/n0peXMoGqotU35gVzKXFHU+8AkX3KiPSrbGBwyLpR3iua7/5dvhUrbKr2Pr+dQvO6QCgAEC5PEkfT6UrBn1+UCP8ADZ9hCjOH2Kz5D+lLPabPNa+4aV4RIctuQRYH0M1qrtWtDo1JSUQAU7G25CuHlS2yQVqI4kn3mavJgblpK4qNGHcqy9b6tKTpSPaVy6edMOJwTLDSUpQlSioeJVyq8m/ptWdlnUjDqIMFCiVfQ+6rCMSvEKD67pE93qF+U9Basbqc51MCSFU1Xr8zGhdO/YTMKzplSvaVv0HKtcYyFzwVtP8AT1qzWhIrKGZ9Wq94pmLGzD+Hu2k7SNhw6VHMKH6/XGhLGZd2lRgq9m07AHxEdYMx0ot3gWnUg6gdiOhg/EVtZmXqOkNc1/sQgZOh2pmjO9UiNAlZilrNs7dhSZAB5b++sfp+gzOfSTqEdSgUCzvKcKQVLZRqgwR4VHoCINKeFzx5BTCyY4HaiozIuK1rPkOA8q0V/DMiODe3wnaiOIl43LlB1aG2lkA28JO/lUK8pfkDuFydvD+op7exileyLVZwuISRCt62UvgyuyVOXOwmyhB4zb51oNHeoSpQ3BI6T+VP3aDI8M8Cs2UAbjj5ikYZUgDUEAdeVS7flhoimt5mbBjvl9w26puYSoFEGLGJvEzWUXyrKsEWkl3CuLXeVDXBuYNjyisqn7YqeWmNbdv/AKjDiAM6z2swxCS4PIikTGpUAVBRHI0fzTOHXEhKhA4nnQHHNak7+ld7Ej5TkTg8xT5qO01yxhTglalHzNGMuwOl1KuU/IigWX40N2NGssxoW6kTz+Rq94aKOIPTuTmX5iD+3KB3ZNK3Y1grLyR/Cf8Ampv7cJ+6pR7GLIcejfSPnXV5TPUfiG/R/pCWNyEwSZJ86Idk+0ruEHdLGtmbDin+U8ulbLxpi4tQfEjUTFLYWKM8ejHVtO1dn8cHsOh0bKKo8gtQHwFZm58ND/s/QRl7AP8AH/1FUQzceE+VaDD/AIVHwH0l9YgNZE6qVBvwkmJIE35VFmiCxhw2BpccOpfMAeyPr606u4lKQgD2ikHyAFz9PWqp7Otuq7x7UVKHszAHLblWAfM4U/3+mMyZCy1E3JsYvYmruKcN1D2v3Ty5nzq/m/ZItpK8MVKI/cMT1g0Aw2YkK0OCD1q0L4iFTUQp2lNnCqKioz160Twqwnc1dcxTYHCq2JwKCkqBrjuY7wQnG88xOYQkpSZ1R5+lbYbIX3P7z7tPLdX5Cg2VYUuOASYCvlXQsKTxNUuq6g4WCryYsZNttpUy7JWmR4WxPEmCT6mhOe9i0Pq7xlQbc4iPCrqQNj1pqJqLEvlCCrlt5naqadRkR9Qbectk0ImZdkTjUsuqEKOpenYgbCetGHk8hA+VE2mFFAK7rNz58qlSyFcKqdVkfLkuMysGoDtF9xJqFYNGXcPFU3GaBVI5iCIJdEggiZEVNkWI/ZytEkpOlaZPEEa0+ZTceVTqZ6Vs3hAoEETWp0j6TUg3Je3+NUlTaEbKTqn5UkKeUo3NMOfY4lCGliS3srjHL5e6l87itlKvUIxAB5jJWmZNE8IzUeFSIophoF6l8mkXGmquX8KlIHir3+zmyrVNA8xx5V4U1VYxDhsCaTj6kMLIlXmWs5QEkhJtsaEstM622kEqUoy4T7PQAcDG9XMekpTc360HwGKDa9RE0rIdQ1DmjUm6j2NIsBWUCR2saAhSFTxryvPHpM3+Jk3LaHlKTdJFRu4YxNU8PnAsnSZo6iFJFes6cHTRFSu3MWO48V9qK5KpAfbANySB5kEVbW2iCDFL+UYRRzFgIkjVJ5AAEknoKaaqFiJVwfjDP2gupbaAXIJMCATflYUqdh7YpYIsps8DwIpj+0jGMvtgsvNrUhQUUg3j9GaDdg0lzFpVpOkIUFHlxHxFAzUR6Ga2brsmTEcRA/v6xrxWA1DwigK8qUhR3pzzLEhMBIkmwAqxg8qkBT4KR+DifP8ACK7IUAJY0JkqCGteZX7N5041g0gJSdLwbvOyjMm+8qoDmv2h4nS79y14DA9u94/FTJnGhDZJAbSp5BQAD7KQkFRgWAINc9x2CK3HGxfvFpIInYqBtI3g8qRk6ohBpO237f8Akuc88zoWCMht0gKU8lCymYCUhAOkH+YzR9p4GCJvzoPlGFLbbaVgSlCUg9AAJvzow2rpWKuZmyEcSDLKKV+32Ua2C6hI1t+InaU8fOmhIqDH4tpACHVpHeSlKVR4jGwB38q1192504c7iFLG9WsPmS4CCaunKQCAXNBuVamzA5RpJt7qnwvZ5S/7p5lxf4ApSVGeWtIB99MRg/Eq62JhbswykLvxHCmtJHCuW4rFvYd1KVoU2oHZQInyncdRXQ8DiQtIUCDPKsr8SxFGD+sdYPEIFXKoVrlWiLJufPgPTepWN5OwufSoEgSY4mT61nn3bhrspMsIVXjaINetipgmpCXRgzxxkEdaHrw8nlRUCo8Q0PaO3GrOi5ETc+ztDAASA4szYEWjnQ/Lc/WqSoRPDlVl/KW9aiALqPzojg8rbi4rUxYURduYLCLeZL1qk0JxCoNqYe0jKU2FKS3IMmnoNp1bVCCX1DjR7JXRuqgeDa7zajuGaCReocXsYrUZDmuJRq8N+cVrluMSDeh+PX4rVXUKqsgx7+sZVS3nTpcPhNqoMtgb1dw6RG9Vsa1axi9MoGFpPeCXXASYA9ayvVoEnxJF9r/lWVMHaNX7CCmUC/OruEyvE6ZJAq3jMQhtA08OFCz2wckIQ3M2qxhBskm4DkHaUcWziFOpaSgqcUYSB8/LjXRey/Z9jBSpxYU+pPiJ4C0pSOUxJ8qq9lz4lrUn77u/COIBNzJsLwL0s4zs/mD7qi4UpDpGo94khKUzAMKmJPDcmacjlTai47Gnl1HntGvtK0l0y3iEthJEhIB67Ai/9KWu1HaHC4YpQG0KLidZdbMOggg+JQTcKgRJixtYUNxuQv4Zlet5IEjWoa4TMgXAJuSn4Vz3HJZV4g8mxIMk2vt7r+tOyuWTSwq4IBLGdk7OY/D4spUlZ8JB0qEG0W/iglMkfiT6NmgrUZOlA9pX+kdevD1rinZXPsLhy0e9T3klMDUfagAyARwQfSuldps9ScK0UKAD0gCCSYMKsNr2KjYTWUyAtbqSF4BBo/P4RyICY0KzPDhISlxIsNN+Hrc0mZ6A28XZS6lSNCgSJE7KRIteNvW1DsqyY4jU533iSRqTB2PswoWtBtwiqOcPIbfLbzitabmUKAjhpPERJt5U7N1WTJh1adu1fxIKnVUa8lz/AFp7txCjB8CwJUATAkcbm+9MeHc4GD1GxrmDWcMAyF25aVX8rXpy7H5ol/UpLmoQSbERCinaLEiD8eNZONMmRhtRFft6fp2+HyhEERpTXO/tWzZSHGG0R4T3m3iBBtCuRvaj2a4/Hd4htgMhKlH7xWo6QLgFNrkWsa9zHsww+8nEPBRcTFgo6fDcW5T75rRDhSFMUxJFCCjhTKiZtwN97+VDlYAC43mbH6im3FJnahy8Pyi3w9arshVtpzIIOTnDhR+zvIbdCjCS8CoJPWL+sgivey4UhtQeHdgL03BF7cDeLi/WocwZkQBx/W1T4Mu3S6rvEBBJUQfAeCSo7yJHH4UzITlxFH3k47LaYexTmhAH4z/lH5mqjuOQ3BcJAUYFqoYjMDqTqT4UpAj8qH5vi0qcsZTAj9c6rY+g1uNXu1DyKw4htztVhkOhlSiCYAVHhv14f1o5g8S25PdrCoMGDMVzH+wnH9SkgAJE+IxPla/yolk+BxLailsFJFlGQE267KHlNXD0GNR5WkKpI4nRAmlntlnAS2phE94oAyNgJ4n0NTsdpC5qQhuVoH3i1BSEJ9VAE+6hz7SZB0NeIypx0mD0SFOBR84ikpg0sCY5elyHeBcC6TaZNXcU+pIsSKLIaYRdIQf5G0j4lP1rdzDhyxaQUxuV6VTwsmeEn0qxY7SfYWG5MScTjNaoN4qpmOB7weGm7E9mWUS4FlFpIVKh7wJ9aHdx3cOWU2r2XEEKSfUbetGrUNpUy4ciGyNoBylDrNljyqTEZqrVEWowrFJUqIFU8Sy2pYFqberkRakTVeF1DVVZ9sgbUxNYcJT0qtmphKdPGZtVPqfUyYtrfW2JTpJPBQm3lUC31OCVxI4AQL9KtYtHiuOFq0dQEx1SD76fj90SCSZT017U6GjFkKPoaymaxBqN7OXd5dRtyqF19nDLEp25CaGnN3EeEbbUUyoJc3QSdzaflQ6qF1JrtPV5ypb6nGVFMspG3IuTY+YpxzpwhEix/wDcKScWhIxACYg4ebCNlOD323pyzky0D0HzFXcJtblhOJyD7V8a6lTYS4oBxCQuCRIBUY8rVz3CqlpU/ip9+1oePD+Q+a6QcGPul+f0q6PcEleYXylpJBmPDoUDxmCN+pI9wpqaJODwY3CUuQDce3tHupMwyjA5Eon0KacmDGCwv/3R/nFZ3WXQ+f2jxwI29gceol9BSACgG3SRt/i+FAM0ch8JP7pJnjdRPyj31e7DvQ68eTCj7lJoTmz4U6hY2WAR5Vltj8422o/vCVrO8tPKAQ1YSFfAQfpTT9n7kl0gRPAen5UlYh3UhMfiPzFOP2bpPit7Ux6ET6XoFUivW/vDyHykR3Cbg8atpuOlYhsjfepHkWsa0F6a2DGU5Rfb91DXHIkDjVp9aoPCPjSxis4KXdBSQNPKxMnj5RQ5MdwS0vOEQecW8/1NBe1C0lqDbUQkiTAvv6fWiCXQqreXYLDOOFTyAtaLoSq6b7mOJHXpVagpsmhIRjqFS72ewyCgJdbSo6QRJnw8PI2n1qPC5OhGM+7P+zK2wb6VBQTv/it68qlCVB4d0lIAT4xtYmARyiKq4nOShxTqpSyxsZA7xRkDjsbwDYC+5ED02djt+WXlxEmxBPbTEvoWw8lRDRBC5PMSLcCpKuHEGwsKDHtWpCCmD3hBggXE8LcZv0roWJw7WLwsIV924hOhQkRAsrmCIuPMVyd3LX/ZTCHWzCm/3rcQR7Q3VItEGbirji95axMoFHtNHc4fxE946EpTdLSSUpt5XUrqo8+deHCt+0JWo/iAjrxJPwqfCYhTriWXAlK1GAoIAJJ2KoA321QCZFW04cbpIS4NxKQFDb2psTyF6H4RoauZWewpQRCUBKomQOW4mYPUGieFCkyRqQqxkT4upg3nneoQgabEgKsN5Sd4IG3qa3wq4gk+IEoVInqD4vOoIsSQ0LYLNlatKktL/mb0HrCkH4x6UVwrDaQe6RpkeJtIE9SEjwrG+ySecUtMvkL0qM8RJ/Mydj76vBwoWCFW5E9dwZseVKInECDc8ydaT3+Hktn+8TEFF4nSdkzykcjG1ZrLllSVJUetOuJxRKdYUDtJAuLxKh+8kg34g8biocmcbUpQKdCkkhSeogkCbxBBHn0pyZTVSt7PjUlqgF7Erb0pKVKkwAAT8q9xqFLWYBGkQZ4Vfw2OcW8ogWV7k8ulZjsSGkk2Uo7Dn59Kqs4zAACZrlSbUUIu/shW8hsTKiAT04n3TWZW+03iJcBU3JCSehsrrUYzJ2e8ShImUCDxVyB6H41NjcKAwBpOpG8j3j40TbeRjsdv5P0iL9IZxeLZUolLg02jbl51lJoI61lAPw5QKsyNUNKwri1akpsKIZRjH2HQpFo9pMwFDkavYPFBCYg1UdxErsKs8moCk8yfOcel/HBaElP/AIeFSBcysnz3ielNObH7r3D4iklKIxBJ/wB19VCnPM1S0f8AD8kmr2DiWVO05L9rSb4f0+aqQctEodHlXQftYH/l/wBfirnmW7O+n1q/+SGnvQq9hVNIKVphUJP+ZN+vsmm1gTg8OP43h/mBoTnSNRQTcaY+CiK2x2KUnAMady4+J5XQf6etUOqUuAo9YxWoXHDsLgytbui5W0pA4XJSeJ2iDU2Y9llpU2Cy9CPwoKhwm8HjJjrUv2TP61trV+FZPmCEfEV1fFQm/wBT+uFKXpda+Y7iSXo7TkDGVJSYDTiYNi406q88ITFM/YXLFpdW6twrBSQB3TqIumw1JA4cK97ZZyjT3KknV3nhNtovPvrbslg1tuEKHtIt6FP50K9MmNwRvIZyQY4KNxNpMD3T9DWRJgVTxC40H+Ifl8qkad+9N+IHuE/Wrdi6iqnmKwLv7oT03+goLmWQh3T3kiDOoTJ5i4vTe6oig+Z4qxSRcXnpSOqxY/eN7cbyNIPMAs9lkg2ekRYGUmecxcVJist7uHPu4TAsq97cN6nxeHVqEDeqjiwhBn2RKz5IBV8gKzMuNclggg/OWceJRxKr+JKsSGwChCRqecMX0AK0C9kJ1pJ5m1KOYYn9sWfGG2gSsaja+6tAErVEAAcqZu0j5ShwAE962B4YB8ZUpVzsNIbHWaUDhEkhKFwoSm0+IzYAf8I/xe48ahQAO00BsIzdhc0SytWFWqGnCe61eEgkxGnhqnad550R7TZUl3U4U+NEFUGPCr8R20pcSqbEkJgUOyXJNaoe0rDarKTPiKRG/FKTqAAtMmm7EqEgg7ygn+b2SfJcf/kNMXID5TK7EFrE5o+NTjanVAOoUFhxSdOtOsfeQolSiq4FhCRaBQt7M9Ljid0a1FqCTp1KMKHiuTI6CuqvYVh1lSVNpGq6gAAZgRJG5AIFB8blOGDaSWCQn2Sn2ucXPjFrg1C5lU0e0K9qMUG30E69Vl+FWpSAAvYLElSiAZkxWjzyg5oEBSvCSltRlQFiiQCrjenfsvhmA+Hy0lMtgtuSIN4UIFkkSLb3NMWaIB8RAJTJSSAYteDwo2zKBcHxCNpzDHB1soK0rTqtczNv4JPvqw2594mVWjbj0P6B9Ks9qsOX2wQSHEXTpOnV0J90eVCsm7O4lSStbgSEyEA+InjdQVAuYm5rlZHW7qNXLQ80Y8Liwlyw29ob6k8ZHlPurMyYCXSEKJIQI/lPsSeJSSETxS6JuKD4N9aVy6gx7JV56hHWdJuLWo4nChSGlTulTS44pWVhBPQSo9NFLqjGsARKmHCklN+A/wC1U89dSDKljbYV6wsgJ1b6RPnxPvoZn7QWkkwCLyaFGVCBMNxsQJ7lg7xwFKZSgciRqVtt0ovicWkJIcTpseM+XgN5tG9DMnxSWkJZWhbRVcrWICjwI6RFS5+whDerVJJgRt75n4cKrZAMmem47RI2EXSKytO8PKsrZqLhx3NSmrGUYrWv40GzVJTvRz7OMyDWJDagIdGkHTJnkDwB+lVz7mqGKuoRxaP/ABAHNn/X/WmBxzU0OqWj720mqna6RjWZ/wB0R/8AtQP9VSYdX3Sf/Ta/6aas9IwZARHDac9+1seHD/zfQ1znLh/e+Q+tdI+14eHD/wA/0Nc7ysT33l9TWl+SGnvRiQ4FtXIkLB3vERty3rTHGcvaPLEPD4Jpb7PuFT6EqJi//KaccqwqXcEELmBiliRwKkpA+NU+oIxmz8PvCAsUIyfZZiwlMfhQT71KP+ke+upYrNElWlSgBGqfp8z618/5dmjuEUlTZBSdQMjcAgpHqZ99TZt22dUduA4m4/Ue+gXWT5eDCK0ATOk4jBftGLWqNSUJJHW4j5mnjLGLyRwgdK+dcL9oeIQZCEG3NQ+VFGftUxSQmGkeZU5+Yo0wOpJO8jYztbz2pK4/dVHrNVcDmIKkkblShzuBG/oa5z2Q7V4zGupaJQhtSjrCEnhfdRPKuhYrEpwyNQZSrQiUyYgC3WPSszP1HhZQrHcwxiJIURpL0+6k5/8AaHHlKStOgGCIJMTW+NzuAlWgwox7Q8+KTyrGM5UrTCJ1bC09SSBAjy4ipf8AEMJFOf8AUk9M9RmawwKRQF7DBcpIkaFgj+YRerLeLUdI0gT/ABH8r/CtMDjy86ESdMKnfZOxknjIoG6zBkHkPw4hopXmIPaZxTj4QV6Q2hKehPdpURHG6R7xzqbJcC5iHO7OkpWoLcWFEFKQVeEW2JQDAidNNTnYvCrK1LddKzc3TFhAgaeFU8u7HuMOF1DxSNQKRp9pMGQUnzgeXWo1Wtjfv/fSPOZTsIzNNNYdkNNCEpEDmfM8TVfB4JC0OFJP3hIIm1rbcDvcUSZw6SNXDh+ZqLClCSQBE7/r9bUlzbqXIAPH8xAauIFxJ9oHccuKhKiB5w9/xIoph0tKaSpIkwRJ3B4jp/2qtmzceJIhQM+cEG/O6U+6KF/tWgKCFaQYTJFgPCEr9AtA/wAKuVF4msHT7w2j9OoWJcYyZhx1CwjTpJMA2m82OxvuINXO0TSe5cE6YQSSPK/wqpgWnG1jWoKSNyLcOVUe1GLWtBQyNSlEaoiyZv5np50psvlCsNzFLueYDZyLFlM6m9BugLKtUHnA8rG97xRvBIS22luRIEK8O5/eN5i8+VEMBj0uI8Jne/I8RS52oxncgLiSeHP9CjOTjSOZNEneL3brLwIxKIGiyt5gmwEcQTN+Ao7kb6lYXDlSf71Og9At1QCv8w9DSj2lzvv2Usf3YcIBVM7EEDpJgTTrhUd2020VSpgNpJ/lIAPqphw+tWlJOMauftHId6gZK5E87n1v9ar4uSJ5cx9OVF3cKUCwskcuQoXjVzVXOpR6mUzWZI7nyHklGJCYA3ANzO4AHggUFzTBlpzuiolKbgHhNSOs++f0KsZmheIdLsBI5cB68b1HTsuJ9tl3/f4f7i23g7SnlWVfDEV7V32vF6xdQJnucJURFCTmKytvuyUq1p0kbgyII9auZlkUHwG1S5TkbhcR3KFKcSQoRwKTIN7C441aARUk7dp1LtySl/CGZOkAk8fv2AfWCalaENp6tt/Dw/6aWvtAx76m2XHGlsrQhcSpJJhTZm2xBSDBHKjCcWFIZg2JaH/XP+kV3RjTjAPrHE2Yofa8PAx/N+X51znKz4nf5frXTPtcb+7YP8X1R+dczyseN3+X61pH3IeP3pBkaD+0CNxq+R/Om3s/4sO6k8XEqnkYJFvOPdS5kiIdW5wCZ+X0Bpk7MJJacPDUDHkD+vWs/rj5Sfl9YxOZjOUftTa22lfeBtTiUcZRcpHMETHUilfEK1BKzvEKHlw/XMV0P7PWD+1JUNw0v/l/OKXs7ylK3HFg91O6FAxqkX1DZJB9rYGAYBkTgyqmx+MbjXxPL3iguBsK2anlBmrDmCcHCeog9dxRrsz2bdfdSiNKd1k8AL++23HymrmTKqKWY7QfCYciqj19neULbShxIGpauJ2A/MmP8NdIz3Ba2ViPFpMR13+Q91LDiEpCUotpgJHltTrgntaEki5F5rxxy+0Zi5/SLXL/AMmodoqM4cuMA8QRPmPCfl8au4TBlKUgDafT9fSpGcKpp9SAJQ4SR5mLdCL24zai2WZTpQqSe8KhMzwETB3m/wChXN0b5i1fP/r5y7kzjt3lQsEAHjBA8zufQW8zU5HdqOhInSE2HIdNqt4zEfs6Na7qiEo59f1zrFY4AEJtYEwN540w9OMWIK7aT8t+/wBf4iTks7RazTNSybgjYnUCBpmFQYgqAk6elNCFl1Ei3U0Lfyk4htYKoSd7TcdJG1bd8GG0NlYISNIVt8yb+tRgUYcZZr0m/wBfj9YLHVt3lh91TafEbDiKEvZgNSQDuoAeZMD3mo8Vji8hSWklQNiodeXP0mjDaUtNBIEQLkjc8yTuaV4IzNqJIUesINQrvLamkaTInqYpTzjCoQUgD7sp0qTfa443ulah5kVKc70yFao1EAxMwY4T8aGYjGuOyoAQBbVx61J6hzkDKtDv8Y7EdE3ObFCPvFSAkhSt7t+FRtzGlX+KrORZq0UayNKVXSVWnrel4P60qAjVZXkR4Z8oKSf/AE+taZ7mLi2UoCUwsDxHZIEG4+HnVwYwza15hZce1rxHNOTSe+S4pBMwlMQR/ECDJmTIg+I0LzBtJs7CiBtEDfcX3t8KJ9n80DrCTOyQD5gD57+tBe0rsKSQbwo39Kk1qFc/xEi+8XkZE2cUiUSlOlaDMcQEoUIgwq82sDPGi3bbMSwglPtLdSQP4UJ1kkcpe+Fe5Qlw90XEhBWS4sTOlAEInlMuL/lB40m9os9U8+p1CdSTKW0xPtKgA+eoD3VdxAki46qWdCzZfg1fukD47UvaePHhRLMApLbDSj4kNp1eYAH0NVGUWKzsNqq9UTkzaF7TJbmhK5w3pG5O3nVfA5pC1JJ1NXAgD3zxFCc9zVx4hlCSkJkuEbEfujy5isypQNhuNxT8HRCiMvJ7feSFHBjV+zTcXB2rKrs4tSUgAiB0r2qbfh+W9iKkeAfWLbgU2640oyULUieekx9K6B2AYR3C1JPjK4XvaPZHLYz60rdrGg3mGISTMrCp560hX1oz2Tecb7xKW1KFidRCEp/iKlwBI98Ve6tS2MgRQFNU8+1RJ7lueSx79B+lUOz7k4TAr3JdSlR/lL6fman7d5kh9gpSoFbZOvSFFIkbBagNRsNhF96p9lD/APK2j+HENn34kg/P41Y6MEYQD6/zGd5r9rp/8O1/MPmmuY5UJcdH8JP+b+tdJ+1r/wAq35j5prmGXK+9X/Kr51qfkjcfvQtkqEwo/vAx6GLR6n3imHsewf2ZxR/dcSn4X+YpcyNYlQ6z7r/MCi3Zpw904ZtKCeXi0xPW/wAKzOtUlSPlGIaMZeyyktYkgq0jSsAnqgkD6VVxONSStJTq8PGhH9ohWKQRcQkEGdwi+3uqLMXiHF/y/SkDCWRS3Mi6baPmX5SziGO9UgJWXNCQylAAAFyvUCVGRq3G/Cq2TPqONcbKUgIToBQAkHTIKimT4lbkydh0rfsm9qw19k4tB/4kAfOaqdjl95mC7xqUsfM0rqtRwPfpH5MzspQnaM77biCl1DS3AlXjCYJAjluaastxIcbS4nZQ93MHqDUuV4ItSdWokzttVrFqm/GsnCqjFbbN9pSUUZUetB6z7qIIzBAgrMSLAFRt5c/fQ7EnaogoDSTcezH8xA/XnV7oupKZCoO0ZdmR5r94uTYbDoJ/R9auO4RsNhKAbCxm9YrDazpHGvXW9K4ElM/qajKjGywsE7/OHwdpUwuI0p0cuHmao43Al8GFBKQZJIn0ijuNWlQgAHzFDsBgF6SlOlLYJ0k/ER9arjCfECXqA4r7wr2uadn3EoKmwRqAERy4x8PfXueK1IKdWkqsD1/U0P8A7HbD6Vr8RE6FAkQSADaegqHNW0NqDyypXcyoGSTHG3H52ocjOcQBO1w1q9pfxeQI7oJClC0f1oJmT2hOlUCBvtIHE0Wdz9pQlLiSPMW8+VIPat9L7qEhUhMkx1j37UbMMmXSmw7w0XSNRgPBYguPuLCiEgkgbWmLjkZ40fx7bjKRrB0q8SD+IGVEed12/jTSo64GX9emUAFK/Ix9U11HNnW14YpcUNEapB24pUD7jWg9JR7VDw5SNoOw+c94YQlKXSIJGzmkWtwteLb2qHBBTjnePwpSQfD+6mNkkcTxI4AGb2pcxGXOpcLSQVAJsuIGkRCiTZICVAEk200Uezbu1rLZPiJMnhERv7N49R5gycQLau8seGo4m3avNe7bUygy89PeKO4TsqY47Nxw+8jhQTsRhS7igVA6GRqPImfCD6jV/hoJmbri30pb+8c2IHFRPsjoBA9DXVey3ZxbTOmwKjqcXwk8uJA2FXsOKhcq9Rl/LK+ObUt1QSJJj5fCvcXhg20EFQ1bnz5VSzrta1hnFtMtlTkQXTNo4BJt60rnOVrOpSjJ50jF0vhuz3uSZmFqO0t4xncJEDj+ZqzkPZZSnUrU820lSFKEkSQLA6eU+tjFCn8Zqi//AHr1a1GAAT1PLpNNqt4IajZjYjK4EKdRPQgjzBm4O9ZSWT1rKScTE3q/v7yfFnb8Nhm0kqDJWtRBWtSUyogRJKoOwAsOFUO0eXLcBVinW2sPbSnWRCrQSsJ0xY2POvTluKClKGIQUkkhKtdr2GsG8DjFV38vUv8A8w2w7+GVLsOO8/IUpOjYXrNx9Gog57iGe4eQyFykCSXAtJExaEjnvWuUYqMtREwH2yf+IqPxR8aN9t8qaawLy0NtIUdKT3aVbFYMSVGee3ClPK1j+znUqXpVrQpKTEkaTcDzJq3iTQgHx+0AIQYT+1dU4RB/iHz/AKVy3AH71X8p+YroHbjFh3B6O/S6tLhkAAEC5Ejjbj8657lyvvD/ACn6VpflhJzCeAXpQpX8RHvj+tGOzonC4iNwtiPIz/8AyKCYdoqacA6Rcc9442kVby7MO7ZxLad1pb0+aQq/xqtmx6lNfD6xgO80y/EJTiUze/D+X4Cas5pilFxfhBlP5UCypRS7JSSRPCd/LhTJgce0FKU6hWopMKIgWuABA5bzxqWULyLgd41dkn1DBvLiB3rB/wA5STXv2eAjMr/jVPuUPpVvsBlhxOX4o+JOp5EGBsjSr2Rb1qtgcL+z5tiGXFaYWXEqIlMLHeJm4kfeR5iKq5cNoQIy7O87Oa1UAeNKI0m/fIN+AG3qutiymIGhR4DvI+VZnsB7mRoB7yftlma8O2FNtlalHSDwHUxehHZV5z9jHerKlftKbqNwAUKi/Cx99EWGwDdCfMOJMdII8t6IN4KWgEj/AGnivPLlw/KrOHpVQEd/WdoA3hjvwkyCDwN63GIlNovSmMMG1lLjCFaSR4lzbnEjiBar2GxK1KATG/kI9TQZVypuu/qPSGVBhFeDO5WJ6Co2scAkN6gSB6+ccqjxuMUmdU+415/Y7TiQpxCVmNyAYncX2/pWZp1MVwjT63f8wuOYq9scweUEt4O74UDCYMAfikwJ869y9brsIxultcDUEggKPnJ40TwOBZwjsNpShtRJ0iwBP62od25zdLbClAjVqGgK4mRIH+HVQ49GkJydX6n/AK+kLe4P7XZMhLC1Mq0uIGpKrSYvpM8CLdKUsoyR9ZBQSVK3KjMeZ4dKs5XjMdmDpZab1JSmV6IAA2GpajAmDA3MHka6R2c7OOtXcQ2ABEBcnjvAjfrWmuLMi0BzBJBM53iuxLwCtb6JNz4THQb1tkuXhkIbUtxxU6jqkpSOAS3JCRMDiokwANx0fMsgedHhU0L7KUr6JNcm7f4pTYDKFFDwXCgDeIIVccNrjnR4TnchHHP9uEjBDcv5z2pQhWla4iykoUDBBtNj4wnTMGAREmDSlmHaXWQ3h0rUo/vEAnoEJSOEnrQhnIXFDVpMc+Hvp++zzAIwzTrikKLy1hCVJElKYncXAKpBIPAcq0Thx4lvmGM75TpG0RG8e8hSko1NKI0qJsuDuAYlIPS/WmLLHWQlKMS046o7feqTptygz/Wn9jLcO4rW4kOOidKdfin33FuPOwqXMOy2BdbKjhghXFQ1IUDF/Fb4yKX7UrbURAfo3JNEGLWWYTL3V/fF1hCRPtlZN4gAoMVZ7RZflzJbGFU49qSSrUo220+ykX3t0oLi+x6MOguuY1SG5KUQFKUTsUlIIEjiRNDMHk5cT4H1aZ4gi/W8+lGCG4Mqt0zqNxCJxqG7IQE8STJPvO1arxinFBIuVEAAcSbD41UORuf71PKSFe+ieSMDDK1PDWmLqSD4QP3iniidzwgWjZWW0QsNzE+C3eQt4dceJsTJnUSDY8qymw4lBukSDsQm3oRXtZPtmT/H6wdIj+3gnZ/cIjbWr5afhVhnCr1T3bfook7dUfGl9zGpSmVOLSknYiCJ6lQvv+VeOZiFJIbec8JExpV6+1I4VtWJfowh2hyRT2Gdb0AqMKFySSkyB7ItaK5Bi8txjSoVg3pH/wBNShuDYpBHDeulqxhKr4p0HkUwDO0EK36VGczaC9H7cvvLQgrRI6QFyTIolepGmckxTuK0lJwrkXgfs6rTP8F4JoMcvxJIjDPmBA+6WbREXTtFd6axM7Yh0mdNyrwqH4iEkAdTA2vW97ffBXij/aGD5lG/Q/Cj9ortO8KcMw+S41W2HcAP4rfA3+FOGRdie9aHftp1XNlqCo5RA+J410Z9skyHdJi1yB7lJG+9RYXWvZ8QOJRvw3Cb+l6Bs5MIY6imj7NcGR4i4lX86/dBT9aKM/ZFgtMrcdI4eM/lRMpIGsYoFJPBKjxg2SkwRVldklYxw0pBJIUQABvM235VC5T3Mg44WyPIsPhsMMOyClobmZUSSSSVEXN68d7J4ZZ7xUlweHWdMkC4STfmYpfwmJGKTCcxET7JWpJPLkb9Jq7jsoUhohzFL0i40l1R5QCm/SxvNEXHcQdBlnF9n2mxrDihH8SgPgb+6q7OVpVZLsE8CpU/G9eZflSBBS8pYkCT3kyeF7/Hl0q87hDcCFabEkL385g+nGarnfiHpmN9nNpdPp+ZNHMLgm0o7s2SNvzNAGE6RPiB/hTyv+Llzq6vUhAX3jsK42+IItTEYLvUAqZNjcnSTqSVJnewv8PKhmMytxCg4h1IiwmBM2iAn61EjFlSdRWuBcHSIj1UD61Ph0FQ1FSCOZQk6vyoH0t2hBSJUzBp9QiUHoD+daYHGYhCNLqJN7okgjh1mI/VqLFaY/uwbSDA+QrRSZiUJQd4IVMz8/zqmeixm+b9bhRE7T4XGYtxCWkqaQgk6lggqJtw2AE+c0NPYR91QViMQFkbA6zHlNdIdZIiwjmdRg77JAj861SsOQP3ZjXp8xYKTNiI40/DiXEoCdv3nHeRfZ3lCcIy62CCpTmskDhpCQL7+yr31XzPtAEPuJ1iLTfjf6RRJWUpIJClgXm5QYP8oB+VAX/s8wxWT3alTvdZk9SST60/c8yVIEqf/GTSVnU8kQeYqmPvVLdQ8lPeFKvCJMCBqOkghcCyvaAjqKMtdiMGgHS0EgJnWeH/ABTJ8wa3bytppCodWUG8harACbKEJvHI1GwOxnFrHEEOMqcSoHEKIUo2hUbz7JOkqmTqiSSZqDF5ChwELW4qbWBHyNh5RyomziGNbYUsvXupShCEm+qUJhf7o8Rkaqnfx2F7w6UNqSE3UnWT0TpQYkyD+hU7wRFxjIFMp0sOACZCVlRvzkyRVfOMJjVKSpOgKTcFLk9JKCnxWkUfxGbsJKicI+kAiC2t1QIjfwSkGf3TBiq2EzQPKgMOtoudTyQNtgAtIKpg+UVHhgnURGrmdRQMS+1GGfLTAUhRKJBCUkyTxECpuymCWhtRV4VOGYLZJAG28QTJt5U+YXM2o++Ug220JTEE8f3uGw43qb9paUPCko6QNvKOP1og2kaYLsz7mLBy0m5IP+AD5TUTeCU24lxKyACCU6ZkcRMTBFrmmFxDBPs8YM6dx10wJ5TVLEYRpelSAkpOyk3+INh12qD5gQYvTBqssZk92/iGUzIbQSEpm5AEGBMmOtZXq8CgE/eJ/wCL/wB1ZVT2Nf8AI/6/iB4YgR1Kg8p5yXFKkhLgBCRIBAIX4PDIESb+tFcJmTTQUQgNao8KZUTBPp+j65WVf97mNqpGrPHVuIWhKk+MykOEJUCLCLkK2JM3rzC5AC54ltFSEkuJWp8qUBe7mgiQCNjHTevKyoJ08SAL5k5J7wJwzmIKiNR++I8B2udPEHck24Vtgm3GSlSkLkSslKwCbglSlBcqMnc3+uVlLZiDphhdrlh3tXjjBQUAJ8EQCFcZIWVXvvPH3bJ7S43X/sxYeEoQQOE8hMcOVZWUe3pI7z3E51jnRZ5LSRBGhCUx5mCY6D3UN7RYd9TSi+8t1SQe7ClHiZ1wDE24zFZWVyt5qnMNoQ/s8raQ28+SEgFKUpAjiQpQgqiev1rC0hvvGWsQ40EASUqcA8UKjSncwaysqLJnCb5Zm7KEAPlx1V5UVKVABMe2ReOQqdSWXQSEJGn8adpsIKZN6ysqCoG8mzxPRkjLhA7wiNwAd9iBPMya2cyJQVLWIWVAGBrdmOV7C1e1lDqMipicnxC1QXnSgCY1i3DgRvBvU2GynEhMoeWkyblRVHL2lHqLVlZXXOkmIxGPbBSHAYEk6UT7wRb41VexuOQpPeYlQF1AaUkmBcGNhfhWVlcDvU6XVZ7iVJWlaUglJ0lsC0fvQ4SCdovvXiM+fBCGWwlASnxKCATYTZC44cuNha+VldJlZvNsSAVEhcT7SU6IKoEAQoeXS5qVfaJ1K096UlBjWEoAjyMybgVlZRA3BM2zLM1BKdKy2F7D2iOABA8Okx1IiqbeaEKUgDUDskxEjeZHl51lZXAWJJ2MrnFFTpCRpE+yQj2RF7JgbJsBw3vQ13FKbJKYkWBbKk9LgiL8bcKysohzI7SH+2nN1ahqvaDxEmCR8SagRmzoUshRU0LqTYD3KBhUxcctzWVlMoQLMnaWqdTjmmRZKUzAN4kx5TUuNzZGhRGpSUx4nCYHIhKASTwAtbjWVlABcPiBcs7TPITC0BSYiJG3TaDA4k1Fjc2aWqSlbRG4T4p2jdQgeXWsrKZpGqCSalNecgGAlShzKoJ9Akx7zWVlZR6RB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vinograd-is.ru/wp-content/uploads/2013/05/P5054147-Vostorg.jpg"/>
          <p:cNvPicPr>
            <a:picLocks noChangeAspect="1" noChangeArrowheads="1"/>
          </p:cNvPicPr>
          <p:nvPr/>
        </p:nvPicPr>
        <p:blipFill>
          <a:blip r:embed="rId2" cstate="print"/>
          <a:srcRect l="19991" t="9257" r="14402"/>
          <a:stretch>
            <a:fillRect/>
          </a:stretch>
        </p:blipFill>
        <p:spPr bwMode="auto">
          <a:xfrm>
            <a:off x="547762" y="3501008"/>
            <a:ext cx="316014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vinograd-is.ru/wp-content/uploads/2013/05/P5014073-Kyderka.jpg"/>
          <p:cNvPicPr>
            <a:picLocks noChangeAspect="1" noChangeArrowheads="1"/>
          </p:cNvPicPr>
          <p:nvPr/>
        </p:nvPicPr>
        <p:blipFill>
          <a:blip r:embed="rId3" cstate="print"/>
          <a:srcRect l="4512" r="6757" b="13246"/>
          <a:stretch>
            <a:fillRect/>
          </a:stretch>
        </p:blipFill>
        <p:spPr bwMode="auto">
          <a:xfrm>
            <a:off x="4067944" y="3501008"/>
            <a:ext cx="4536504" cy="333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3346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Одновременно </a:t>
            </a:r>
            <a:r>
              <a:rPr lang="ru-RU" dirty="0" smtClean="0">
                <a:solidFill>
                  <a:srgbClr val="002060"/>
                </a:solidFill>
              </a:rPr>
              <a:t>с ростом побегов начинается и рост других органов, расположенных на нем соцветий, листьев, усиков, пасынков, почек.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Оптимальная температура для роста побегов 25-30</a:t>
            </a:r>
            <a:r>
              <a:rPr lang="ru-RU" baseline="30000" dirty="0" smtClean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С. </a:t>
            </a:r>
            <a:r>
              <a:rPr lang="ru-RU" dirty="0" smtClean="0">
                <a:solidFill>
                  <a:srgbClr val="002060"/>
                </a:solidFill>
              </a:rPr>
              <a:t>При недостатке влажности почвы побеги замедляют рост, верхушки их выпрямляются.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Во </a:t>
            </a:r>
            <a:r>
              <a:rPr lang="ru-RU" dirty="0" smtClean="0">
                <a:solidFill>
                  <a:srgbClr val="002060"/>
                </a:solidFill>
              </a:rPr>
              <a:t>2 фазе проводят обломку побегов, устанавливают оптимальную нагрузку куста. При длине побегов 25-50 см проводят первую подвязку к шпалере.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1.bp.blogspot.com/-h3iVNjJ5GUU/UcGcSRk3qMI/AAAAAAAAAWY/zRL7XZvumBU/s1600/%D0%9E%D0%B1%D0%BB%D0%BE%D0%BC%D0%BA%D0%B0+%D0%B2%D0%B8%D0%BD%D0%BE%D0%B3%D1%80%D0%B0%D0%B4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5580112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vpvine.plagm.com/wp-content/uploads/2012/03/%D0%A0%D0%BE%D0%BD%D0%B4%D0%BE-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499589" cy="331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599208"/>
            <a:ext cx="87849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i="1" u="sng" dirty="0" smtClean="0">
                <a:solidFill>
                  <a:srgbClr val="002060"/>
                </a:solidFill>
              </a:rPr>
              <a:t>3 </a:t>
            </a:r>
            <a:r>
              <a:rPr lang="ru-RU" b="1" i="1" u="sng" dirty="0" smtClean="0">
                <a:solidFill>
                  <a:srgbClr val="002060"/>
                </a:solidFill>
              </a:rPr>
              <a:t>фаза – цветение</a:t>
            </a:r>
            <a:r>
              <a:rPr lang="ru-RU" dirty="0" smtClean="0">
                <a:solidFill>
                  <a:srgbClr val="002060"/>
                </a:solidFill>
              </a:rPr>
              <a:t>. Цветение куста и соцветий наступает в разное время. Раньше наступает цветение у соцветий, близко расположенных к основанию побега. Раньше зацветают цветки, расположенные ближе к основанию соцветия. Цветение начинается при температуре 16°С, а оптимальной является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20-30</a:t>
            </a:r>
            <a:r>
              <a:rPr lang="ru-RU" baseline="30000" dirty="0" smtClean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С.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Продолжительность </a:t>
            </a:r>
            <a:r>
              <a:rPr lang="ru-RU" dirty="0" smtClean="0">
                <a:solidFill>
                  <a:srgbClr val="002060"/>
                </a:solidFill>
              </a:rPr>
              <a:t>цветения одного соцветия составляет 4-8 дней, сорта – 8-14 дней.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19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http://img-fotki.yandex.ru/get/6716/67700761.df/0_ae178_92a5398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3858004"/>
            <a:ext cx="4499992" cy="299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pgbooks.ru/upload/medialibrary/c2d/c2d4f226b4761cee1514fd48bf137c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0831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751" y="27789"/>
            <a:ext cx="3763249" cy="2105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2181012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ПЛАН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890588" lvl="0" indent="-890588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 	1. Большой жизненный цикл и возрастные этапы развития виноградного растения в онтогенезе.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 	2. Годичный цикл развития виноградного растения.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620688"/>
            <a:ext cx="8784976" cy="17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i="1" u="sng" dirty="0" smtClean="0">
                <a:solidFill>
                  <a:srgbClr val="002060"/>
                </a:solidFill>
              </a:rPr>
              <a:t>4 </a:t>
            </a:r>
            <a:r>
              <a:rPr lang="ru-RU" b="1" i="1" u="sng" dirty="0" smtClean="0">
                <a:solidFill>
                  <a:srgbClr val="002060"/>
                </a:solidFill>
              </a:rPr>
              <a:t>фаза – рост ягод.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росте ягод 3 этапа: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Первый этап – интенсивного роста, длится 16-20 дней.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Второй этап – когда рост приостанавливается (перед началом созревания ягод).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Третий этап – новая волна роста (в период их созревания) в середине июля.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vinograd-is.ru/wp-content/uploads/2012/05/IMG_9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37112"/>
            <a:ext cx="4150095" cy="24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://vinograd-is.ru/wp-content/uploads/2012/07/%D0%9A%D0%BE%D0%B4%D1%80%D1%8F%D0%BD%D0%BA%D0%B0-%D0%BE%D0%BA%D1%80%D0%B0%D1%88%D0%B8%D0%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888" y="2276872"/>
            <a:ext cx="505711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504" y="598605"/>
            <a:ext cx="8856984" cy="25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i="1" u="sng" dirty="0" smtClean="0">
                <a:solidFill>
                  <a:srgbClr val="002060"/>
                </a:solidFill>
              </a:rPr>
              <a:t>5 </a:t>
            </a:r>
            <a:r>
              <a:rPr lang="ru-RU" b="1" i="1" u="sng" dirty="0" smtClean="0">
                <a:solidFill>
                  <a:srgbClr val="002060"/>
                </a:solidFill>
              </a:rPr>
              <a:t>фаза – созревание ягод.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Внешне </a:t>
            </a:r>
            <a:r>
              <a:rPr lang="ru-RU" dirty="0" smtClean="0">
                <a:solidFill>
                  <a:srgbClr val="002060"/>
                </a:solidFill>
              </a:rPr>
              <a:t>выражается в изменении цвета ягоды. У белых сортов ягода становится матово-белой, со слабыми признаками прозрачности. У сортов с окрашенной ягодой – на кожице появляются темные пятна – это восковой налет (</a:t>
            </a:r>
            <a:r>
              <a:rPr lang="ru-RU" dirty="0" err="1" smtClean="0">
                <a:solidFill>
                  <a:srgbClr val="002060"/>
                </a:solidFill>
              </a:rPr>
              <a:t>пруин</a:t>
            </a:r>
            <a:r>
              <a:rPr lang="ru-RU" dirty="0" smtClean="0">
                <a:solidFill>
                  <a:srgbClr val="002060"/>
                </a:solidFill>
              </a:rPr>
              <a:t>), предохраняющий ягоду от гниения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Продолжительность </a:t>
            </a:r>
            <a:r>
              <a:rPr lang="ru-RU" dirty="0" smtClean="0">
                <a:solidFill>
                  <a:srgbClr val="002060"/>
                </a:solidFill>
              </a:rPr>
              <a:t>фазы созревания ягод: у ранних сортов 20-30; у поздних – 50-60 дней. Оптимальная температура для созревания ягод – 28-32°С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21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remontanta.ru/images/Berries_img/Grapes/Varietes/stoletie/vinograd-stolet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07707"/>
            <a:ext cx="3419872" cy="230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vo-sadu.ru/wp-content/uploads/2016/08/kak-uskorit-sozrevanie-yagod-vinograda-500x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04356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asprus.ru/blog/wp-content/gallery/vinograd-novoe/3.jpg?6c2e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05064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683111"/>
            <a:ext cx="878497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 </a:t>
            </a:r>
            <a:r>
              <a:rPr lang="ru-RU" dirty="0" smtClean="0">
                <a:solidFill>
                  <a:srgbClr val="002060"/>
                </a:solidFill>
              </a:rPr>
              <a:t>начале созревания в ягодах преобладает яблочная и в небольшом количестве винная кислота. По мере созревания количество винной кислоты значительно увеличивается и достигает 80-90% от содержания всех кислот в ягоде. У ягод винограда различают 2 формы зрелости: физиологическую (полную) и техническую (товарную).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mirsovetov.ru/images/2715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2381250" cy="3476626"/>
          </a:xfrm>
          <a:prstGeom prst="rect">
            <a:avLst/>
          </a:prstGeom>
          <a:noFill/>
        </p:spPr>
      </p:pic>
      <p:pic>
        <p:nvPicPr>
          <p:cNvPr id="3076" name="Picture 4" descr="http://st2.depositphotos.com/1005893/5293/i/950/depositphotos_52939677-Asian-lab-people-doing-liqu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466030"/>
            <a:ext cx="3275856" cy="21871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3078" name="Picture 6" descr="http://megakip.ru/wa-data/public/shop/products/02/63/26302/images/156/156.970.jpg"/>
          <p:cNvPicPr>
            <a:picLocks noChangeAspect="1" noChangeArrowheads="1"/>
          </p:cNvPicPr>
          <p:nvPr/>
        </p:nvPicPr>
        <p:blipFill>
          <a:blip r:embed="rId4" cstate="print"/>
          <a:srcRect t="15006"/>
          <a:stretch>
            <a:fillRect/>
          </a:stretch>
        </p:blipFill>
        <p:spPr bwMode="auto">
          <a:xfrm>
            <a:off x="2915816" y="4653136"/>
            <a:ext cx="2602260" cy="20392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80112" y="494116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Рефрактометр</a:t>
            </a:r>
            <a:r>
              <a:rPr lang="ru-RU" sz="1600" dirty="0" smtClean="0">
                <a:solidFill>
                  <a:srgbClr val="002060"/>
                </a:solidFill>
              </a:rPr>
              <a:t> – разработан для </a:t>
            </a:r>
            <a:r>
              <a:rPr lang="ru-RU" sz="1600" dirty="0" smtClean="0">
                <a:solidFill>
                  <a:srgbClr val="002060"/>
                </a:solidFill>
              </a:rPr>
              <a:t>определения концентрации процентного содержания спирта в виноградном сусле и алкоголе и сахара в винограде.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620688"/>
            <a:ext cx="8712968" cy="25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r>
              <a:rPr lang="ru-RU" b="1" i="1" u="sng" dirty="0" smtClean="0">
                <a:solidFill>
                  <a:srgbClr val="002060"/>
                </a:solidFill>
              </a:rPr>
              <a:t>6 </a:t>
            </a:r>
            <a:r>
              <a:rPr lang="ru-RU" b="1" i="1" u="sng" dirty="0" smtClean="0">
                <a:solidFill>
                  <a:srgbClr val="002060"/>
                </a:solidFill>
              </a:rPr>
              <a:t>фаза – листопад.</a:t>
            </a:r>
            <a:r>
              <a:rPr lang="ru-RU" dirty="0" smtClean="0">
                <a:solidFill>
                  <a:srgbClr val="002060"/>
                </a:solidFill>
              </a:rPr>
              <a:t> В этой фазе затухает или прекращается вегетативный рост побегов и происходит интенсивное их вызревание.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При </a:t>
            </a:r>
            <a:r>
              <a:rPr lang="ru-RU" dirty="0" smtClean="0">
                <a:solidFill>
                  <a:srgbClr val="002060"/>
                </a:solidFill>
              </a:rPr>
              <a:t>вызревании в побегах происходят сложные биохимические, морфологические, анатомические процессы, связанные с накоплением крахмала и превращением его в сахара, изменением структуры белковых веществ, повышением концентрации клеточного сока.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selomoe.ru/wp-content/uploads/2016/06/vinograd-osenyu-500x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49389"/>
            <a:ext cx="4283968" cy="290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mages.ru.prom.st/110237284_w1024_h768_dscn1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3140968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599208"/>
            <a:ext cx="878497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Все </a:t>
            </a:r>
            <a:r>
              <a:rPr lang="ru-RU" dirty="0" smtClean="0">
                <a:solidFill>
                  <a:srgbClr val="002060"/>
                </a:solidFill>
              </a:rPr>
              <a:t>эти процессы способствуют закалке побегов и повышению их зимостойкости, а глазки вызревших побегов выдерживают морозы до – 16-25</a:t>
            </a:r>
            <a:r>
              <a:rPr lang="ru-RU" baseline="30000" dirty="0" smtClean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С, а сами побеги до – 20-27°С (в зависимости от сортовых особенностей).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Продолжительность </a:t>
            </a:r>
            <a:r>
              <a:rPr lang="ru-RU" dirty="0" smtClean="0">
                <a:solidFill>
                  <a:srgbClr val="002060"/>
                </a:solidFill>
              </a:rPr>
              <a:t>периода вегетации зависит от сорта, района выращивания винограда, а также от метеорологических условий года.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У </a:t>
            </a:r>
            <a:r>
              <a:rPr lang="ru-RU" dirty="0" smtClean="0">
                <a:solidFill>
                  <a:srgbClr val="002060"/>
                </a:solidFill>
              </a:rPr>
              <a:t>сортов очень раннего срока созревания период вегетации короткий – 95-120 дней, у сортов позднего срока созревания – 170 дней.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886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24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vinogradom.com/wp-content/uploads/2015/11/Grapes-in-the-snow-520x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828749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forum.vinograd.info/picture.php?albumid=329&amp;pictureid=46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861048"/>
            <a:ext cx="432047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legnorin.com/blog/wp-content/uploads/2015/02/%D0%BE%D1%81%D1%82%D0%BE%D1%80%D0%BE%D0%B6%D0%BD%D0%BE-%D0%B2%D0%BE%D1%81%D0%BA.%D0%B7%D0%BD%D0%B0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08720"/>
            <a:ext cx="2952328" cy="53650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1041394"/>
            <a:ext cx="6048672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Онтогенез растений – это процесс индивидуального развития от его зарождения до гибели.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Это совокупность закономерных морфологических и физиологических изменений протекающих в организме от его зарождения из полового или вегетативного зачатка до естественного отмирания. Существенное влияние на процессы онтогенеза культурных растений, в том числе и винограда, оказывает уход за ними, то есть антропогенные факторы.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4462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3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70613"/>
            <a:ext cx="864096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В культуре продолжительность жизни виноградного растения – 20-60 лет, в зависимости от экологических условий выращивания, способа культуры, ухода. В Западной Европе средняя продолжительность жизни виноградников составляет около 30 лет, а в нашей стране меньше. Что связано с суровым климатом. На укрывных виноградниках продолжительность жизни насаждения еще меньше.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886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blogovine.ru/wp-content/uploads/2010/01/Yamie-Goody_New-Zealan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35396"/>
            <a:ext cx="6048672" cy="402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5976" y="1793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139952" y="1149569"/>
            <a:ext cx="475252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Жизненный цикл виноградного растения принято разделять на 4 этапа: 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эмбриональный, </a:t>
            </a:r>
          </a:p>
          <a:p>
            <a:pPr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ювенильный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(юношеский), </a:t>
            </a:r>
          </a:p>
          <a:p>
            <a:pPr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продуктивный,</a:t>
            </a:r>
          </a:p>
          <a:p>
            <a:pPr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этап старения. </a:t>
            </a:r>
          </a:p>
          <a:p>
            <a:pPr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 каждом этапе растению присуща определенная специфика его состояния: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20483" name="Picture 3" descr="http://www.goodplogic.ru/images/pages/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49080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http://www.psychologos.ru/images/6/63/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1. Первый этап – эмбриональный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У растений, выращенных из семян, он начинается со слияния мужской и женской половых клеток, образования зиготы, формирования зародыша, созревания семени.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У вегетативно размножаемых растений эмбриональный этап длится от начала закладки почки в пазухе листьев до ее прорастания.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Продолжительность этапа – от 6 месяцев до 2,5 лет.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1073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image.slidesharecdn.com/random-151017073128-lva1-app6892/95/-31-638.jpg?cb=1445067185"/>
          <p:cNvPicPr>
            <a:picLocks noChangeAspect="1" noChangeArrowheads="1"/>
          </p:cNvPicPr>
          <p:nvPr/>
        </p:nvPicPr>
        <p:blipFill>
          <a:blip r:embed="rId2" cstate="print"/>
          <a:srcRect t="15782" r="1650" b="5304"/>
          <a:stretch>
            <a:fillRect/>
          </a:stretch>
        </p:blipFill>
        <p:spPr bwMode="auto">
          <a:xfrm>
            <a:off x="179512" y="3789040"/>
            <a:ext cx="4850458" cy="29219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9460" name="Picture 4" descr="http://sad-dacha-ogorod.com/imgSt/1460190359.jpg"/>
          <p:cNvPicPr>
            <a:picLocks noChangeAspect="1" noChangeArrowheads="1"/>
          </p:cNvPicPr>
          <p:nvPr/>
        </p:nvPicPr>
        <p:blipFill>
          <a:blip r:embed="rId3" cstate="print"/>
          <a:srcRect l="3491" t="9524" r="4259" b="4762"/>
          <a:stretch>
            <a:fillRect/>
          </a:stretch>
        </p:blipFill>
        <p:spPr bwMode="auto">
          <a:xfrm>
            <a:off x="5004048" y="4365104"/>
            <a:ext cx="410445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2. Второй этап – </a:t>
            </a:r>
            <a:r>
              <a:rPr lang="ru-RU" b="1" dirty="0" err="1" smtClean="0">
                <a:solidFill>
                  <a:srgbClr val="002060"/>
                </a:solidFill>
              </a:rPr>
              <a:t>ювенильный</a:t>
            </a:r>
            <a:r>
              <a:rPr lang="ru-RU" b="1" dirty="0" smtClean="0">
                <a:solidFill>
                  <a:srgbClr val="002060"/>
                </a:solidFill>
              </a:rPr>
              <a:t> (юношеский)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Начинается с образования первых настоящих листьев и интенсивного роста всех органов растения.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На этом этапе происходит постепенное нарастание объема корневой системы, вегетативной массы куста и переход в качественно новое состояние – </a:t>
            </a:r>
            <a:r>
              <a:rPr lang="ru-RU" b="1" i="1" dirty="0" smtClean="0">
                <a:solidFill>
                  <a:srgbClr val="002060"/>
                </a:solidFill>
              </a:rPr>
              <a:t>плодоношение</a:t>
            </a:r>
            <a:r>
              <a:rPr lang="ru-RU" dirty="0" smtClean="0">
                <a:solidFill>
                  <a:srgbClr val="002060"/>
                </a:solidFill>
              </a:rPr>
              <a:t>. Окончанием этого этапа считают вступление растения в плодоношение, на 2-3 год, когда сформированы многолетние части куста (штамб, рукава).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073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www.forumdacha.ru/forum/userpix/2_a50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megaogorod.com/files/styles/galleryformatter_slide/public/field/image/u67/vinograd.jpg?itok=4FDl08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43045"/>
            <a:ext cx="3960440" cy="297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 3. Продуктивный этап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Его продолжительность – десятки лет. Рост растений в этом периоде сочетается с ежегодным плодоношением.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Главная задача этого продуктивного периода – создавать гармоничное сочетание роста и плодоношения. Для этого проводят следующие агротехнические мероприятия: удобрение, орошение, установление оптимальной нагрузки кустов побегами и урожаем, борьба с болезнями и вредителями. На продолжительность этапа плодоношения влияют экологические условия, сортовые особенности, агротехника.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886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2" name="Picture 4" descr="http://www.vinogradsaratov.ru/wp-content/uploads/2014/11/IMG_1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760" y="4221088"/>
            <a:ext cx="4683680" cy="2636912"/>
          </a:xfrm>
          <a:prstGeom prst="rect">
            <a:avLst/>
          </a:prstGeom>
          <a:noFill/>
        </p:spPr>
      </p:pic>
      <p:pic>
        <p:nvPicPr>
          <p:cNvPr id="17416" name="Picture 8" descr="http://foflowers.ru/images/akalifa/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61" y="4221088"/>
            <a:ext cx="2599695" cy="2636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476672"/>
            <a:ext cx="871296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4. Этап старения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Характеризуется нарушениями в обмене веществ. Наступает закупоривание сосудов, нарушается механизм транспорта воды и питательных веществ, что приводит к отмиранию тканей. Нарушается </a:t>
            </a:r>
            <a:r>
              <a:rPr lang="ru-RU" dirty="0" err="1" smtClean="0">
                <a:solidFill>
                  <a:srgbClr val="002060"/>
                </a:solidFill>
              </a:rPr>
              <a:t>корне-листовая</a:t>
            </a:r>
            <a:r>
              <a:rPr lang="ru-RU" dirty="0" smtClean="0">
                <a:solidFill>
                  <a:srgbClr val="002060"/>
                </a:solidFill>
              </a:rPr>
              <a:t> связь. Это приводит к ослаблению роста корней.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	Чем сильнее рост кустов (восточная группа), тем позже они достигают максимальной продуктивности и имеют большую долговечность.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18864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selomoe.ru/wp-content/uploads/2016/06/zapushhennyy-kust-vinograda-500x3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47002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488</TotalTime>
  <Words>152</Words>
  <Application>Microsoft Office PowerPoint</Application>
  <PresentationFormat>Экран (4:3)</PresentationFormat>
  <Paragraphs>86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Комп</cp:lastModifiedBy>
  <cp:revision>52</cp:revision>
  <dcterms:created xsi:type="dcterms:W3CDTF">2016-08-17T18:48:30Z</dcterms:created>
  <dcterms:modified xsi:type="dcterms:W3CDTF">2016-08-21T14:11:21Z</dcterms:modified>
</cp:coreProperties>
</file>